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0" r:id="rId3"/>
    <p:sldId id="303" r:id="rId4"/>
    <p:sldId id="304" r:id="rId5"/>
    <p:sldId id="305" r:id="rId6"/>
    <p:sldId id="284" r:id="rId7"/>
    <p:sldId id="283" r:id="rId8"/>
    <p:sldId id="286" r:id="rId9"/>
    <p:sldId id="287" r:id="rId10"/>
    <p:sldId id="306" r:id="rId11"/>
    <p:sldId id="307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15EBF5-6624-4525-A332-B7D2D71B8700}" type="datetimeFigureOut">
              <a:rPr lang="es-AR" smtClean="0"/>
              <a:pPr/>
              <a:t>21/10/2021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58FA7C-A141-4153-90AA-E6FE55F3C07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EBF5-6624-4525-A332-B7D2D71B8700}" type="datetimeFigureOut">
              <a:rPr lang="es-AR" smtClean="0"/>
              <a:pPr/>
              <a:t>21/10/2021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FA7C-A141-4153-90AA-E6FE55F3C07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EBF5-6624-4525-A332-B7D2D71B8700}" type="datetimeFigureOut">
              <a:rPr lang="es-AR" smtClean="0"/>
              <a:pPr/>
              <a:t>21/10/2021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FA7C-A141-4153-90AA-E6FE55F3C07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EBF5-6624-4525-A332-B7D2D71B8700}" type="datetimeFigureOut">
              <a:rPr lang="es-AR" smtClean="0"/>
              <a:pPr/>
              <a:t>21/10/2021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FA7C-A141-4153-90AA-E6FE55F3C07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EBF5-6624-4525-A332-B7D2D71B8700}" type="datetimeFigureOut">
              <a:rPr lang="es-AR" smtClean="0"/>
              <a:pPr/>
              <a:t>21/10/2021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FA7C-A141-4153-90AA-E6FE55F3C07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EBF5-6624-4525-A332-B7D2D71B8700}" type="datetimeFigureOut">
              <a:rPr lang="es-AR" smtClean="0"/>
              <a:pPr/>
              <a:t>21/10/2021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FA7C-A141-4153-90AA-E6FE55F3C07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EBF5-6624-4525-A332-B7D2D71B8700}" type="datetimeFigureOut">
              <a:rPr lang="es-AR" smtClean="0"/>
              <a:pPr/>
              <a:t>21/10/2021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FA7C-A141-4153-90AA-E6FE55F3C07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EBF5-6624-4525-A332-B7D2D71B8700}" type="datetimeFigureOut">
              <a:rPr lang="es-AR" smtClean="0"/>
              <a:pPr/>
              <a:t>21/10/2021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FA7C-A141-4153-90AA-E6FE55F3C07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EBF5-6624-4525-A332-B7D2D71B8700}" type="datetimeFigureOut">
              <a:rPr lang="es-AR" smtClean="0"/>
              <a:pPr/>
              <a:t>21/10/2021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FA7C-A141-4153-90AA-E6FE55F3C07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515EBF5-6624-4525-A332-B7D2D71B8700}" type="datetimeFigureOut">
              <a:rPr lang="es-AR" smtClean="0"/>
              <a:pPr/>
              <a:t>21/10/2021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FA7C-A141-4153-90AA-E6FE55F3C07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15EBF5-6624-4525-A332-B7D2D71B8700}" type="datetimeFigureOut">
              <a:rPr lang="es-AR" smtClean="0"/>
              <a:pPr/>
              <a:t>21/10/2021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58FA7C-A141-4153-90AA-E6FE55F3C07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15EBF5-6624-4525-A332-B7D2D71B8700}" type="datetimeFigureOut">
              <a:rPr lang="es-AR" smtClean="0"/>
              <a:pPr/>
              <a:t>21/10/2021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58FA7C-A141-4153-90AA-E6FE55F3C07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>
            <a:normAutofit fontScale="90000"/>
          </a:bodyPr>
          <a:lstStyle/>
          <a:p>
            <a:r>
              <a:rPr lang="es-ES" dirty="0"/>
              <a:t>La evaluación de las Bibliotecas en la evaluación institucional externa </a:t>
            </a:r>
            <a:br>
              <a:rPr lang="es-ES" dirty="0"/>
            </a:b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Nora </a:t>
            </a:r>
            <a:r>
              <a:rPr lang="es-ES" dirty="0" err="1"/>
              <a:t>Rovegno</a:t>
            </a:r>
            <a:endParaRPr lang="es-ES" dirty="0"/>
          </a:p>
          <a:p>
            <a:r>
              <a:rPr lang="es-ES" dirty="0"/>
              <a:t>Coordinadora de Evaluación Externa. CONEAU</a:t>
            </a:r>
          </a:p>
        </p:txBody>
      </p:sp>
    </p:spTree>
    <p:extLst>
      <p:ext uri="{BB962C8B-B14F-4D97-AF65-F5344CB8AC3E}">
        <p14:creationId xmlns:p14="http://schemas.microsoft.com/office/powerpoint/2010/main" val="496054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1814283F-9A2F-47E8-B8E8-B305C78B1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</a:rPr>
              <a:t>Vinculación con el usuario (72,6%)</a:t>
            </a:r>
          </a:p>
          <a:p>
            <a:pPr marL="624078" indent="-514350">
              <a:buFont typeface="+mj-lt"/>
              <a:buAutoNum type="arabicPeriod"/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</a:rPr>
              <a:t>Gestión de la biblioteca (69,8%)</a:t>
            </a:r>
          </a:p>
          <a:p>
            <a:pPr marL="624078" indent="-514350">
              <a:buFont typeface="+mj-lt"/>
              <a:buAutoNum type="arabicPeriod"/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</a:rPr>
              <a:t>Fondos bibliográficos/ Colecciones (68,4% )</a:t>
            </a:r>
          </a:p>
          <a:p>
            <a:pPr marL="624078" indent="-514350">
              <a:buFont typeface="+mj-lt"/>
              <a:buAutoNum type="arabicPeriod"/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</a:rPr>
              <a:t>Recursos humanos (60,2%)</a:t>
            </a:r>
          </a:p>
          <a:p>
            <a:pPr marL="624078" indent="-514350">
              <a:buFont typeface="+mj-lt"/>
              <a:buAutoNum type="arabicPeriod"/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</a:rPr>
              <a:t>Publicaciones (47,9%)</a:t>
            </a:r>
          </a:p>
          <a:p>
            <a:pPr marL="624078" indent="-514350">
              <a:buFont typeface="+mj-lt"/>
              <a:buAutoNum type="arabicPeriod"/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</a:rPr>
              <a:t>Infraestructura edilicia y equipamiento informático (38,3%)</a:t>
            </a:r>
          </a:p>
          <a:p>
            <a:pPr marL="624078" indent="-514350">
              <a:buFont typeface="+mj-lt"/>
              <a:buAutoNum type="arabicPeriod"/>
            </a:pPr>
            <a:r>
              <a:rPr lang="es-ES" sz="3200" dirty="0">
                <a:latin typeface="Calibri" panose="020F0502020204030204" pitchFamily="34" charset="0"/>
                <a:ea typeface="Calibri" panose="020F0502020204030204" pitchFamily="34" charset="0"/>
              </a:rPr>
              <a:t>Redes y cooperación (31,5%)</a:t>
            </a:r>
            <a:endParaRPr lang="es-AR" sz="3200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26282A02-373A-46F9-949C-D572C1B72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dirty="0"/>
              <a:t>Dimensión Bibliotecas y Centros de Documentación. Subdimensiones (% sobre 73 instituciones)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356274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6D2717E3-62D7-467E-B69D-C5A250317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s-ES" sz="3200" dirty="0"/>
              <a:t>Integración de las Bibliotecas (34,2%)</a:t>
            </a:r>
          </a:p>
          <a:p>
            <a:pPr marL="624078" indent="-514350">
              <a:buFont typeface="+mj-lt"/>
              <a:buAutoNum type="arabicPeriod"/>
            </a:pPr>
            <a:r>
              <a:rPr lang="es-ES" sz="3200" dirty="0"/>
              <a:t>Planificación estratégica/planes de mejora (20,5%)</a:t>
            </a:r>
          </a:p>
          <a:p>
            <a:pPr marL="624078" indent="-514350">
              <a:buFont typeface="+mj-lt"/>
              <a:buAutoNum type="arabicPeriod"/>
            </a:pPr>
            <a:r>
              <a:rPr lang="es-ES" sz="3200" dirty="0"/>
              <a:t>Normativa (17,8%)</a:t>
            </a:r>
          </a:p>
          <a:p>
            <a:pPr marL="624078" indent="-514350">
              <a:buFont typeface="+mj-lt"/>
              <a:buAutoNum type="arabicPeriod"/>
            </a:pPr>
            <a:r>
              <a:rPr lang="es-ES" sz="3200" dirty="0"/>
              <a:t>Presupuesto para la Biblioteca (17,8%)</a:t>
            </a:r>
          </a:p>
          <a:p>
            <a:pPr marL="624078" indent="-514350">
              <a:buFont typeface="+mj-lt"/>
              <a:buAutoNum type="arabicPeriod"/>
            </a:pPr>
            <a:r>
              <a:rPr lang="es-ES" sz="3200" dirty="0"/>
              <a:t>Estructura de gestión de la/s Biblioteca/s (16,4%)</a:t>
            </a:r>
            <a:endParaRPr lang="es-AR" sz="3200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D13447BD-BAB8-4C9E-8F8E-CB6EB530A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/>
              <a:t>Subdimensión Gestión de la Biblioteca. Categorías (% sobre 73 instituciones)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9933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NORMATIVA E INSTRUMENTOS PARA LA EVALUACIÓN EXTERNA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956252" y="1441364"/>
            <a:ext cx="2931502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prstClr val="white"/>
                </a:solidFill>
              </a:rPr>
              <a:t>Resolución 382/11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043608" y="2471192"/>
            <a:ext cx="2592288" cy="4001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prstClr val="white"/>
                </a:solidFill>
              </a:rPr>
              <a:t>ANEXO I : </a:t>
            </a:r>
            <a:r>
              <a:rPr lang="es-ES" sz="2000" b="1" dirty="0">
                <a:solidFill>
                  <a:prstClr val="white"/>
                </a:solidFill>
              </a:rPr>
              <a:t>Criterios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499993" y="2453987"/>
            <a:ext cx="3975538" cy="4001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prstClr val="white"/>
                </a:solidFill>
              </a:rPr>
              <a:t>ANEXO II : </a:t>
            </a:r>
            <a:r>
              <a:rPr lang="es-ES" sz="2000" b="1" dirty="0">
                <a:solidFill>
                  <a:prstClr val="white"/>
                </a:solidFill>
              </a:rPr>
              <a:t>Información Básica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403648" y="3284984"/>
            <a:ext cx="2088232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prstClr val="white"/>
                </a:solidFill>
              </a:rPr>
              <a:t>GUIA DE PARES </a:t>
            </a:r>
            <a:r>
              <a:rPr lang="es-ES" sz="2000" dirty="0">
                <a:solidFill>
                  <a:prstClr val="white"/>
                </a:solidFill>
              </a:rPr>
              <a:t>: Preguntas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5004048" y="3360040"/>
            <a:ext cx="2664296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prstClr val="white"/>
                </a:solidFill>
              </a:rPr>
              <a:t>FICHA SIEMI </a:t>
            </a:r>
            <a:r>
              <a:rPr lang="es-ES" sz="2000" dirty="0">
                <a:solidFill>
                  <a:prstClr val="white"/>
                </a:solidFill>
              </a:rPr>
              <a:t>: Datos </a:t>
            </a:r>
            <a:r>
              <a:rPr lang="es-ES" sz="2000" dirty="0" err="1">
                <a:solidFill>
                  <a:prstClr val="white"/>
                </a:solidFill>
              </a:rPr>
              <a:t>cuanti</a:t>
            </a:r>
            <a:r>
              <a:rPr lang="es-ES" sz="2000" dirty="0">
                <a:solidFill>
                  <a:prstClr val="white"/>
                </a:solidFill>
              </a:rPr>
              <a:t> y cualitativos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5004048" y="4376477"/>
            <a:ext cx="360040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prstClr val="white"/>
                </a:solidFill>
              </a:rPr>
              <a:t>INFORME DE AUTOEVALUACIÓN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4731115" y="5480357"/>
            <a:ext cx="3744415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prstClr val="white"/>
                </a:solidFill>
              </a:rPr>
              <a:t>Evaluaciones previas + </a:t>
            </a:r>
            <a:r>
              <a:rPr lang="es-ES" sz="2000" b="1" dirty="0">
                <a:solidFill>
                  <a:prstClr val="white"/>
                </a:solidFill>
              </a:rPr>
              <a:t>Información complementaria </a:t>
            </a:r>
            <a:r>
              <a:rPr lang="es-ES" sz="2000" dirty="0">
                <a:solidFill>
                  <a:prstClr val="white"/>
                </a:solidFill>
              </a:rPr>
              <a:t>+ Entrevistas (</a:t>
            </a:r>
            <a:r>
              <a:rPr lang="es-ES" sz="2000" b="1" dirty="0">
                <a:solidFill>
                  <a:prstClr val="white"/>
                </a:solidFill>
              </a:rPr>
              <a:t>VISITA</a:t>
            </a:r>
            <a:r>
              <a:rPr lang="es-ES" sz="2000" dirty="0">
                <a:solidFill>
                  <a:prstClr val="white"/>
                </a:solidFill>
              </a:rPr>
              <a:t>)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043608" y="5157192"/>
            <a:ext cx="2448272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prstClr val="white"/>
                </a:solidFill>
              </a:rPr>
              <a:t>INFORME DEL EVALUADOR</a:t>
            </a:r>
          </a:p>
        </p:txBody>
      </p:sp>
      <p:sp>
        <p:nvSpPr>
          <p:cNvPr id="30" name="29 Flecha derecha"/>
          <p:cNvSpPr/>
          <p:nvPr/>
        </p:nvSpPr>
        <p:spPr>
          <a:xfrm rot="2212801">
            <a:off x="5922148" y="1926100"/>
            <a:ext cx="1044117" cy="32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71232">
            <a:off x="1987389" y="1619473"/>
            <a:ext cx="9207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31 Flecha abajo"/>
          <p:cNvSpPr/>
          <p:nvPr/>
        </p:nvSpPr>
        <p:spPr>
          <a:xfrm>
            <a:off x="6359055" y="2946358"/>
            <a:ext cx="117727" cy="4136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3" name="32 Flecha abajo"/>
          <p:cNvSpPr/>
          <p:nvPr/>
        </p:nvSpPr>
        <p:spPr>
          <a:xfrm>
            <a:off x="2123728" y="2871302"/>
            <a:ext cx="144016" cy="4136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5" name="34 Más"/>
          <p:cNvSpPr/>
          <p:nvPr/>
        </p:nvSpPr>
        <p:spPr>
          <a:xfrm>
            <a:off x="6232515" y="4098621"/>
            <a:ext cx="258031" cy="34083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6" name="35 Más"/>
          <p:cNvSpPr/>
          <p:nvPr/>
        </p:nvSpPr>
        <p:spPr>
          <a:xfrm>
            <a:off x="6232515" y="5084363"/>
            <a:ext cx="370808" cy="42689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7" name="36 Flecha izquierda"/>
          <p:cNvSpPr/>
          <p:nvPr/>
        </p:nvSpPr>
        <p:spPr>
          <a:xfrm>
            <a:off x="3635896" y="3638927"/>
            <a:ext cx="1368152" cy="1501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9088">
            <a:off x="3551231" y="4180934"/>
            <a:ext cx="13954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1880">
            <a:off x="3397374" y="4353239"/>
            <a:ext cx="13906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37 Flecha abajo"/>
          <p:cNvSpPr/>
          <p:nvPr/>
        </p:nvSpPr>
        <p:spPr>
          <a:xfrm>
            <a:off x="2195736" y="4163289"/>
            <a:ext cx="144016" cy="866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9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8AF93010-808D-47CC-B233-B1B390DF8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1. Bibliotecas</a:t>
            </a:r>
          </a:p>
          <a:p>
            <a:r>
              <a:rPr lang="es-ES" dirty="0"/>
              <a:t>2. Organización y presupuesto</a:t>
            </a:r>
          </a:p>
          <a:p>
            <a:r>
              <a:rPr lang="es-ES" dirty="0"/>
              <a:t>3. Recursos Humanos</a:t>
            </a:r>
          </a:p>
          <a:p>
            <a:r>
              <a:rPr lang="es-ES" dirty="0"/>
              <a:t>4. Colecciones</a:t>
            </a:r>
          </a:p>
          <a:p>
            <a:r>
              <a:rPr lang="es-ES" dirty="0"/>
              <a:t>5. Redes y consorcios</a:t>
            </a:r>
          </a:p>
          <a:p>
            <a:r>
              <a:rPr lang="es-ES" dirty="0"/>
              <a:t>6. Usuarios</a:t>
            </a:r>
          </a:p>
          <a:p>
            <a:r>
              <a:rPr lang="es-ES" dirty="0"/>
              <a:t>7. Servicios</a:t>
            </a:r>
          </a:p>
          <a:p>
            <a:r>
              <a:rPr lang="es-ES" dirty="0"/>
              <a:t>8. Aplicaciones informáticas.</a:t>
            </a:r>
          </a:p>
          <a:p>
            <a:r>
              <a:rPr lang="es-ES" dirty="0"/>
              <a:t>9. Otra información</a:t>
            </a:r>
            <a:endParaRPr lang="es-A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6B09EF4-53CF-458D-AF19-53419F2B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SIEMI. Contenido Dimensión Biblioteca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9460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2A7340A8-CAAE-43AC-9F1E-CEFC93449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s-A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Teniendo en cuenta el o los diversos campos disciplinarios con que cuenta la institución, ¿resulta suficiente la dotación y disponibilidad de bibliotecas y bibliografía?</a:t>
            </a:r>
            <a:endParaRPr lang="es-A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s-A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Considere la calidad de la prestación de los servicios de los centros de documentación y bibliotecas, así como el acceso a redes de información y publicaciones electrónicas por parte de los alumnos y otros integrantes de la comunidad universitaria, con particular énfasis en los servicios de asistencia a las funciones de docencia e investigación. </a:t>
            </a:r>
            <a:endParaRPr lang="es-A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0DBB8E9-7A53-485E-9829-E8E3A9481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es-ES" sz="2800" dirty="0"/>
              <a:t>GUÍA. PREGUNTAS DIMENSIÓN BIBLIOTECAS. CENTROS DE DOCUMENTACIÓN. PUBLICACIONES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8127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F91BCEB3-7292-4FEF-B95E-BEB6B5E64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s-A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¿Es suficiente y calificado el personal con que cuentan? </a:t>
            </a:r>
            <a:endParaRPr lang="es-A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s-A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¿Es suficiente y adecuado el equipamiento informático disponible y los espacios físicos?</a:t>
            </a:r>
            <a:endParaRPr lang="es-A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s-A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Considere si la o las bibliotecas disponen del presupuesto necesario y si estos requerimientos están contemplados en las políticas institucionales.</a:t>
            </a:r>
            <a:endParaRPr lang="es-A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es-A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¿Se cuenta con una política de publicaciones y su desarrollo? Si la hubiere, ¿es adecuada a la misión y los objetivos institucionales?</a:t>
            </a:r>
            <a:endParaRPr lang="es-A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EC439C7-4AC7-4111-A127-41969844F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71"/>
          </a:xfrm>
        </p:spPr>
        <p:txBody>
          <a:bodyPr>
            <a:normAutofit/>
          </a:bodyPr>
          <a:lstStyle/>
          <a:p>
            <a:r>
              <a:rPr lang="es-ES" sz="2400" dirty="0"/>
              <a:t>CONTINUACIÓN.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708893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dirty="0"/>
              <a:t>El </a:t>
            </a:r>
            <a:r>
              <a:rPr lang="es-ES" sz="4000" b="1" u="sng" dirty="0"/>
              <a:t>objetivo del informe final</a:t>
            </a:r>
            <a:r>
              <a:rPr lang="es-ES" sz="4000" u="sng" dirty="0"/>
              <a:t> </a:t>
            </a:r>
            <a:r>
              <a:rPr lang="es-ES" sz="4000" dirty="0"/>
              <a:t>de evaluación externa es producir </a:t>
            </a:r>
            <a:r>
              <a:rPr lang="es-ES" sz="4000" b="1" u="sng" dirty="0"/>
              <a:t>recomendaciones para el mejoramiento </a:t>
            </a:r>
            <a:r>
              <a:rPr lang="es-ES" sz="4000" dirty="0"/>
              <a:t>de la calidad de la institución evaluada.</a:t>
            </a:r>
          </a:p>
          <a:p>
            <a:pPr marL="0" indent="0" algn="ctr">
              <a:buNone/>
            </a:pPr>
            <a:r>
              <a:rPr lang="es-ES" sz="4000" dirty="0"/>
              <a:t>El informe debe </a:t>
            </a:r>
            <a:r>
              <a:rPr lang="es-ES" sz="4000" b="1" u="sng" dirty="0"/>
              <a:t>analizar a la institución en forma integral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informe de Evaluación Externa</a:t>
            </a:r>
          </a:p>
        </p:txBody>
      </p:sp>
    </p:spTree>
    <p:extLst>
      <p:ext uri="{BB962C8B-B14F-4D97-AF65-F5344CB8AC3E}">
        <p14:creationId xmlns:p14="http://schemas.microsoft.com/office/powerpoint/2010/main" val="2093649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s-ES" sz="2800" dirty="0"/>
          </a:p>
          <a:p>
            <a:pPr marL="109728" indent="0">
              <a:buNone/>
            </a:pPr>
            <a:r>
              <a:rPr lang="es-ES" sz="3200" b="1" dirty="0"/>
              <a:t>Recomendaciones: </a:t>
            </a:r>
            <a:r>
              <a:rPr lang="es-ES" sz="3200" dirty="0"/>
              <a:t>se elaborarán propuestas de mejoras en función de las problemáticas detectadas. Deben sustentarse en observaciones previamente descriptas. Deben ser </a:t>
            </a:r>
            <a:r>
              <a:rPr lang="es-ES" sz="3200" b="1" dirty="0"/>
              <a:t>breves</a:t>
            </a:r>
            <a:r>
              <a:rPr lang="es-ES" sz="3200" dirty="0"/>
              <a:t> y expresarse en </a:t>
            </a:r>
            <a:r>
              <a:rPr lang="es-ES" sz="3200" b="1" dirty="0"/>
              <a:t>infinitivo</a:t>
            </a:r>
            <a:r>
              <a:rPr lang="es-ES" sz="3200" dirty="0"/>
              <a:t>. 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>
                <a:effectLst/>
              </a:rPr>
              <a:t>RECOMENDACIONES. SU FORMULACIÓN.</a:t>
            </a:r>
          </a:p>
        </p:txBody>
      </p:sp>
    </p:spTree>
    <p:extLst>
      <p:ext uri="{BB962C8B-B14F-4D97-AF65-F5344CB8AC3E}">
        <p14:creationId xmlns:p14="http://schemas.microsoft.com/office/powerpoint/2010/main" val="262033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448271"/>
          </a:xfrm>
        </p:spPr>
        <p:txBody>
          <a:bodyPr>
            <a:noAutofit/>
          </a:bodyPr>
          <a:lstStyle/>
          <a:p>
            <a:r>
              <a:rPr lang="es-ES" dirty="0"/>
              <a:t>Estudio sobre las Recomendaciones de los Informes Finales de EE</a:t>
            </a: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0535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Informes de EE a partir de la Resolución 382/11, desde 2012 hasta el año 2019 inclusive.</a:t>
            </a:r>
          </a:p>
          <a:p>
            <a:r>
              <a:rPr lang="es-ES" sz="3200" b="1" dirty="0"/>
              <a:t>29</a:t>
            </a:r>
            <a:r>
              <a:rPr lang="es-ES" sz="3200" dirty="0"/>
              <a:t> instituciones universitarias de gestión estatal.</a:t>
            </a:r>
          </a:p>
          <a:p>
            <a:r>
              <a:rPr lang="es-ES" sz="3200" b="1" dirty="0"/>
              <a:t>44</a:t>
            </a:r>
            <a:r>
              <a:rPr lang="es-ES" sz="3200" dirty="0"/>
              <a:t> instituciones universitarias de gestión privada.</a:t>
            </a:r>
          </a:p>
          <a:p>
            <a:r>
              <a:rPr lang="es-ES" sz="3200" dirty="0"/>
              <a:t>Un total de </a:t>
            </a:r>
            <a:r>
              <a:rPr lang="es-ES" sz="3200" b="1" dirty="0"/>
              <a:t>73</a:t>
            </a:r>
            <a:r>
              <a:rPr lang="es-ES" sz="3200" dirty="0"/>
              <a:t> instituciones universitarias.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Universo de estudio</a:t>
            </a:r>
          </a:p>
        </p:txBody>
      </p:sp>
    </p:spTree>
    <p:extLst>
      <p:ext uri="{BB962C8B-B14F-4D97-AF65-F5344CB8AC3E}">
        <p14:creationId xmlns:p14="http://schemas.microsoft.com/office/powerpoint/2010/main" val="2529217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1044</TotalTime>
  <Words>519</Words>
  <Application>Microsoft Office PowerPoint</Application>
  <PresentationFormat>Presentación en pantalla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Concurrencia</vt:lpstr>
      <vt:lpstr>La evaluación de las Bibliotecas en la evaluación institucional externa  </vt:lpstr>
      <vt:lpstr>NORMATIVA E INSTRUMENTOS PARA LA EVALUACIÓN EXTERNA</vt:lpstr>
      <vt:lpstr>SIEMI. Contenido Dimensión Biblioteca</vt:lpstr>
      <vt:lpstr>GUÍA. PREGUNTAS DIMENSIÓN BIBLIOTECAS. CENTROS DE DOCUMENTACIÓN. PUBLICACIONES</vt:lpstr>
      <vt:lpstr>CONTINUACIÓN.</vt:lpstr>
      <vt:lpstr>El informe de Evaluación Externa</vt:lpstr>
      <vt:lpstr>RECOMENDACIONES. SU FORMULACIÓN.</vt:lpstr>
      <vt:lpstr>Estudio sobre las Recomendaciones de los Informes Finales de EE</vt:lpstr>
      <vt:lpstr>Universo de estudio</vt:lpstr>
      <vt:lpstr>Dimensión Bibliotecas y Centros de Documentación. Subdimensiones (% sobre 73 instituciones)</vt:lpstr>
      <vt:lpstr>Subdimensión Gestión de la Biblioteca. Categorías (% sobre 73 instituciones)</vt:lpstr>
    </vt:vector>
  </TitlesOfParts>
  <Company>CONEAU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Evaluación  Institucional   Coordinación de Evaluación Externa</dc:title>
  <dc:creator>norar</dc:creator>
  <cp:lastModifiedBy>Sala CONEAU</cp:lastModifiedBy>
  <cp:revision>92</cp:revision>
  <dcterms:created xsi:type="dcterms:W3CDTF">2013-11-26T17:48:02Z</dcterms:created>
  <dcterms:modified xsi:type="dcterms:W3CDTF">2021-10-21T18:31:16Z</dcterms:modified>
</cp:coreProperties>
</file>