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5" r:id="rId9"/>
    <p:sldId id="267" r:id="rId10"/>
    <p:sldId id="262" r:id="rId11"/>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to, Susana" initials="SS" lastIdx="1" clrIdx="0">
    <p:extLst>
      <p:ext uri="{19B8F6BF-5375-455C-9EA6-DF929625EA0E}">
        <p15:presenceInfo xmlns:p15="http://schemas.microsoft.com/office/powerpoint/2012/main" userId="S::Susana.Soto@UAI.edu.ar::d1098cfd-dd48-458a-ae6a-853a89a23c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677"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389BB4-36A4-4E6C-B7C8-5EC2B073DB95}"/>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a:extLst>
              <a:ext uri="{FF2B5EF4-FFF2-40B4-BE49-F238E27FC236}">
                <a16:creationId xmlns:a16="http://schemas.microsoft.com/office/drawing/2014/main" id="{84AA5AE3-E867-4967-98B9-8B9D734F03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AR"/>
          </a:p>
        </p:txBody>
      </p:sp>
      <p:sp>
        <p:nvSpPr>
          <p:cNvPr id="4" name="Marcador de fecha 3">
            <a:extLst>
              <a:ext uri="{FF2B5EF4-FFF2-40B4-BE49-F238E27FC236}">
                <a16:creationId xmlns:a16="http://schemas.microsoft.com/office/drawing/2014/main" id="{7571E943-145A-4D21-9599-A18BEE7D5CAC}"/>
              </a:ext>
            </a:extLst>
          </p:cNvPr>
          <p:cNvSpPr>
            <a:spLocks noGrp="1"/>
          </p:cNvSpPr>
          <p:nvPr>
            <p:ph type="dt" sz="half" idx="10"/>
          </p:nvPr>
        </p:nvSpPr>
        <p:spPr/>
        <p:txBody>
          <a:bodyPr/>
          <a:lstStyle/>
          <a:p>
            <a:fld id="{87CCDABE-1812-4609-A1C4-EF44F9C21746}" type="datetimeFigureOut">
              <a:rPr lang="es-AR" smtClean="0"/>
              <a:t>22/10/2021</a:t>
            </a:fld>
            <a:endParaRPr lang="es-AR"/>
          </a:p>
        </p:txBody>
      </p:sp>
      <p:sp>
        <p:nvSpPr>
          <p:cNvPr id="5" name="Marcador de pie de página 4">
            <a:extLst>
              <a:ext uri="{FF2B5EF4-FFF2-40B4-BE49-F238E27FC236}">
                <a16:creationId xmlns:a16="http://schemas.microsoft.com/office/drawing/2014/main" id="{71A57879-5CF9-4554-8683-73757AC58343}"/>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6CA591E7-BF3F-4D97-837F-A297A8749776}"/>
              </a:ext>
            </a:extLst>
          </p:cNvPr>
          <p:cNvSpPr>
            <a:spLocks noGrp="1"/>
          </p:cNvSpPr>
          <p:nvPr>
            <p:ph type="sldNum" sz="quarter" idx="12"/>
          </p:nvPr>
        </p:nvSpPr>
        <p:spPr/>
        <p:txBody>
          <a:bodyPr/>
          <a:lstStyle/>
          <a:p>
            <a:fld id="{11ABCA92-8A30-4ECC-94C0-B8255D53DCF2}" type="slidenum">
              <a:rPr lang="es-AR" smtClean="0"/>
              <a:t>‹Nº›</a:t>
            </a:fld>
            <a:endParaRPr lang="es-AR"/>
          </a:p>
        </p:txBody>
      </p:sp>
    </p:spTree>
    <p:extLst>
      <p:ext uri="{BB962C8B-B14F-4D97-AF65-F5344CB8AC3E}">
        <p14:creationId xmlns:p14="http://schemas.microsoft.com/office/powerpoint/2010/main" val="2768510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C11FB1-C65D-47BD-96E6-77896C5894E8}"/>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4ADFA14D-728D-44CC-9B2E-4B3E7734B99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FA767019-6377-41F9-BDCA-FD46F4853EA8}"/>
              </a:ext>
            </a:extLst>
          </p:cNvPr>
          <p:cNvSpPr>
            <a:spLocks noGrp="1"/>
          </p:cNvSpPr>
          <p:nvPr>
            <p:ph type="dt" sz="half" idx="10"/>
          </p:nvPr>
        </p:nvSpPr>
        <p:spPr/>
        <p:txBody>
          <a:bodyPr/>
          <a:lstStyle/>
          <a:p>
            <a:fld id="{87CCDABE-1812-4609-A1C4-EF44F9C21746}" type="datetimeFigureOut">
              <a:rPr lang="es-AR" smtClean="0"/>
              <a:t>22/10/2021</a:t>
            </a:fld>
            <a:endParaRPr lang="es-AR"/>
          </a:p>
        </p:txBody>
      </p:sp>
      <p:sp>
        <p:nvSpPr>
          <p:cNvPr id="5" name="Marcador de pie de página 4">
            <a:extLst>
              <a:ext uri="{FF2B5EF4-FFF2-40B4-BE49-F238E27FC236}">
                <a16:creationId xmlns:a16="http://schemas.microsoft.com/office/drawing/2014/main" id="{C3BC615C-C487-4419-B01A-2563CBBDEAB6}"/>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4B938872-19DE-4D02-A686-DD615064B5DC}"/>
              </a:ext>
            </a:extLst>
          </p:cNvPr>
          <p:cNvSpPr>
            <a:spLocks noGrp="1"/>
          </p:cNvSpPr>
          <p:nvPr>
            <p:ph type="sldNum" sz="quarter" idx="12"/>
          </p:nvPr>
        </p:nvSpPr>
        <p:spPr/>
        <p:txBody>
          <a:bodyPr/>
          <a:lstStyle/>
          <a:p>
            <a:fld id="{11ABCA92-8A30-4ECC-94C0-B8255D53DCF2}" type="slidenum">
              <a:rPr lang="es-AR" smtClean="0"/>
              <a:t>‹Nº›</a:t>
            </a:fld>
            <a:endParaRPr lang="es-AR"/>
          </a:p>
        </p:txBody>
      </p:sp>
    </p:spTree>
    <p:extLst>
      <p:ext uri="{BB962C8B-B14F-4D97-AF65-F5344CB8AC3E}">
        <p14:creationId xmlns:p14="http://schemas.microsoft.com/office/powerpoint/2010/main" val="3606179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F990CB4-1262-4885-B084-5B0D50703AF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CB5E528B-2E0C-4AF7-9337-369EFA30FC6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5A92E450-624A-4E0D-9CDC-C59779D0044E}"/>
              </a:ext>
            </a:extLst>
          </p:cNvPr>
          <p:cNvSpPr>
            <a:spLocks noGrp="1"/>
          </p:cNvSpPr>
          <p:nvPr>
            <p:ph type="dt" sz="half" idx="10"/>
          </p:nvPr>
        </p:nvSpPr>
        <p:spPr/>
        <p:txBody>
          <a:bodyPr/>
          <a:lstStyle/>
          <a:p>
            <a:fld id="{87CCDABE-1812-4609-A1C4-EF44F9C21746}" type="datetimeFigureOut">
              <a:rPr lang="es-AR" smtClean="0"/>
              <a:t>22/10/2021</a:t>
            </a:fld>
            <a:endParaRPr lang="es-AR"/>
          </a:p>
        </p:txBody>
      </p:sp>
      <p:sp>
        <p:nvSpPr>
          <p:cNvPr id="5" name="Marcador de pie de página 4">
            <a:extLst>
              <a:ext uri="{FF2B5EF4-FFF2-40B4-BE49-F238E27FC236}">
                <a16:creationId xmlns:a16="http://schemas.microsoft.com/office/drawing/2014/main" id="{4601C065-7F62-461A-9018-6C482B62F60A}"/>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97B58230-743B-4011-8FD6-F941C2CBE3AB}"/>
              </a:ext>
            </a:extLst>
          </p:cNvPr>
          <p:cNvSpPr>
            <a:spLocks noGrp="1"/>
          </p:cNvSpPr>
          <p:nvPr>
            <p:ph type="sldNum" sz="quarter" idx="12"/>
          </p:nvPr>
        </p:nvSpPr>
        <p:spPr/>
        <p:txBody>
          <a:bodyPr/>
          <a:lstStyle/>
          <a:p>
            <a:fld id="{11ABCA92-8A30-4ECC-94C0-B8255D53DCF2}" type="slidenum">
              <a:rPr lang="es-AR" smtClean="0"/>
              <a:t>‹Nº›</a:t>
            </a:fld>
            <a:endParaRPr lang="es-AR"/>
          </a:p>
        </p:txBody>
      </p:sp>
    </p:spTree>
    <p:extLst>
      <p:ext uri="{BB962C8B-B14F-4D97-AF65-F5344CB8AC3E}">
        <p14:creationId xmlns:p14="http://schemas.microsoft.com/office/powerpoint/2010/main" val="1230507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C92262-AEC7-45DE-B68A-CF6B4755037A}"/>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A47B59C3-8EBF-4F3F-85B1-9837C1010F5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C4B8C0F9-03F5-49EA-95BE-35CA9425C1DE}"/>
              </a:ext>
            </a:extLst>
          </p:cNvPr>
          <p:cNvSpPr>
            <a:spLocks noGrp="1"/>
          </p:cNvSpPr>
          <p:nvPr>
            <p:ph type="dt" sz="half" idx="10"/>
          </p:nvPr>
        </p:nvSpPr>
        <p:spPr/>
        <p:txBody>
          <a:bodyPr/>
          <a:lstStyle/>
          <a:p>
            <a:fld id="{87CCDABE-1812-4609-A1C4-EF44F9C21746}" type="datetimeFigureOut">
              <a:rPr lang="es-AR" smtClean="0"/>
              <a:t>22/10/2021</a:t>
            </a:fld>
            <a:endParaRPr lang="es-AR"/>
          </a:p>
        </p:txBody>
      </p:sp>
      <p:sp>
        <p:nvSpPr>
          <p:cNvPr id="5" name="Marcador de pie de página 4">
            <a:extLst>
              <a:ext uri="{FF2B5EF4-FFF2-40B4-BE49-F238E27FC236}">
                <a16:creationId xmlns:a16="http://schemas.microsoft.com/office/drawing/2014/main" id="{C2F50749-CA57-446F-BE24-4497523D55C7}"/>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4ECFEE9E-3B7E-4CD4-A475-35F19F48E6F8}"/>
              </a:ext>
            </a:extLst>
          </p:cNvPr>
          <p:cNvSpPr>
            <a:spLocks noGrp="1"/>
          </p:cNvSpPr>
          <p:nvPr>
            <p:ph type="sldNum" sz="quarter" idx="12"/>
          </p:nvPr>
        </p:nvSpPr>
        <p:spPr/>
        <p:txBody>
          <a:bodyPr/>
          <a:lstStyle/>
          <a:p>
            <a:fld id="{11ABCA92-8A30-4ECC-94C0-B8255D53DCF2}" type="slidenum">
              <a:rPr lang="es-AR" smtClean="0"/>
              <a:t>‹Nº›</a:t>
            </a:fld>
            <a:endParaRPr lang="es-AR"/>
          </a:p>
        </p:txBody>
      </p:sp>
    </p:spTree>
    <p:extLst>
      <p:ext uri="{BB962C8B-B14F-4D97-AF65-F5344CB8AC3E}">
        <p14:creationId xmlns:p14="http://schemas.microsoft.com/office/powerpoint/2010/main" val="1148502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3AC4BB-FB28-46D9-84D8-B27BADC1583B}"/>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A542518B-1906-40AD-828D-8FF1AB02E9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25AC77B-521B-4148-8C49-611E6AC23B41}"/>
              </a:ext>
            </a:extLst>
          </p:cNvPr>
          <p:cNvSpPr>
            <a:spLocks noGrp="1"/>
          </p:cNvSpPr>
          <p:nvPr>
            <p:ph type="dt" sz="half" idx="10"/>
          </p:nvPr>
        </p:nvSpPr>
        <p:spPr/>
        <p:txBody>
          <a:bodyPr/>
          <a:lstStyle/>
          <a:p>
            <a:fld id="{87CCDABE-1812-4609-A1C4-EF44F9C21746}" type="datetimeFigureOut">
              <a:rPr lang="es-AR" smtClean="0"/>
              <a:t>22/10/2021</a:t>
            </a:fld>
            <a:endParaRPr lang="es-AR"/>
          </a:p>
        </p:txBody>
      </p:sp>
      <p:sp>
        <p:nvSpPr>
          <p:cNvPr id="5" name="Marcador de pie de página 4">
            <a:extLst>
              <a:ext uri="{FF2B5EF4-FFF2-40B4-BE49-F238E27FC236}">
                <a16:creationId xmlns:a16="http://schemas.microsoft.com/office/drawing/2014/main" id="{3D30617A-0D8C-43B9-BD19-F127E83DBC49}"/>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0C64EF3A-6C7E-4BC8-8C31-E5B0F09C4F7B}"/>
              </a:ext>
            </a:extLst>
          </p:cNvPr>
          <p:cNvSpPr>
            <a:spLocks noGrp="1"/>
          </p:cNvSpPr>
          <p:nvPr>
            <p:ph type="sldNum" sz="quarter" idx="12"/>
          </p:nvPr>
        </p:nvSpPr>
        <p:spPr/>
        <p:txBody>
          <a:bodyPr/>
          <a:lstStyle/>
          <a:p>
            <a:fld id="{11ABCA92-8A30-4ECC-94C0-B8255D53DCF2}" type="slidenum">
              <a:rPr lang="es-AR" smtClean="0"/>
              <a:t>‹Nº›</a:t>
            </a:fld>
            <a:endParaRPr lang="es-AR"/>
          </a:p>
        </p:txBody>
      </p:sp>
    </p:spTree>
    <p:extLst>
      <p:ext uri="{BB962C8B-B14F-4D97-AF65-F5344CB8AC3E}">
        <p14:creationId xmlns:p14="http://schemas.microsoft.com/office/powerpoint/2010/main" val="4162284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2375B6-192D-4489-825F-9640C6E8F50B}"/>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D13EC41B-218A-45D5-91AD-D96171C35A7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a:extLst>
              <a:ext uri="{FF2B5EF4-FFF2-40B4-BE49-F238E27FC236}">
                <a16:creationId xmlns:a16="http://schemas.microsoft.com/office/drawing/2014/main" id="{3862F332-E8D1-4BA3-AD0B-1D0CAF519D44}"/>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a:extLst>
              <a:ext uri="{FF2B5EF4-FFF2-40B4-BE49-F238E27FC236}">
                <a16:creationId xmlns:a16="http://schemas.microsoft.com/office/drawing/2014/main" id="{FD6764D9-4677-4B75-9D95-3A1E7EEE7D6B}"/>
              </a:ext>
            </a:extLst>
          </p:cNvPr>
          <p:cNvSpPr>
            <a:spLocks noGrp="1"/>
          </p:cNvSpPr>
          <p:nvPr>
            <p:ph type="dt" sz="half" idx="10"/>
          </p:nvPr>
        </p:nvSpPr>
        <p:spPr/>
        <p:txBody>
          <a:bodyPr/>
          <a:lstStyle/>
          <a:p>
            <a:fld id="{87CCDABE-1812-4609-A1C4-EF44F9C21746}" type="datetimeFigureOut">
              <a:rPr lang="es-AR" smtClean="0"/>
              <a:t>22/10/2021</a:t>
            </a:fld>
            <a:endParaRPr lang="es-AR"/>
          </a:p>
        </p:txBody>
      </p:sp>
      <p:sp>
        <p:nvSpPr>
          <p:cNvPr id="6" name="Marcador de pie de página 5">
            <a:extLst>
              <a:ext uri="{FF2B5EF4-FFF2-40B4-BE49-F238E27FC236}">
                <a16:creationId xmlns:a16="http://schemas.microsoft.com/office/drawing/2014/main" id="{6F2A5227-5EA3-440E-9C85-52A2807C5319}"/>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70EFA577-951D-4C78-8688-4A76D662AA0A}"/>
              </a:ext>
            </a:extLst>
          </p:cNvPr>
          <p:cNvSpPr>
            <a:spLocks noGrp="1"/>
          </p:cNvSpPr>
          <p:nvPr>
            <p:ph type="sldNum" sz="quarter" idx="12"/>
          </p:nvPr>
        </p:nvSpPr>
        <p:spPr/>
        <p:txBody>
          <a:bodyPr/>
          <a:lstStyle/>
          <a:p>
            <a:fld id="{11ABCA92-8A30-4ECC-94C0-B8255D53DCF2}" type="slidenum">
              <a:rPr lang="es-AR" smtClean="0"/>
              <a:t>‹Nº›</a:t>
            </a:fld>
            <a:endParaRPr lang="es-AR"/>
          </a:p>
        </p:txBody>
      </p:sp>
    </p:spTree>
    <p:extLst>
      <p:ext uri="{BB962C8B-B14F-4D97-AF65-F5344CB8AC3E}">
        <p14:creationId xmlns:p14="http://schemas.microsoft.com/office/powerpoint/2010/main" val="2433392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6F1046-3BA8-406D-927B-93E44D74F27E}"/>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89DB1E09-ADD7-4E84-9E49-9FD547E103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D77BA4C-8F59-44B6-A2C1-02F2AD30CC67}"/>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a:extLst>
              <a:ext uri="{FF2B5EF4-FFF2-40B4-BE49-F238E27FC236}">
                <a16:creationId xmlns:a16="http://schemas.microsoft.com/office/drawing/2014/main" id="{4EFF4283-FC36-462B-954A-EF95BC9CE6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9B3E10B-DAD1-4127-B1F9-05647714F40F}"/>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a:extLst>
              <a:ext uri="{FF2B5EF4-FFF2-40B4-BE49-F238E27FC236}">
                <a16:creationId xmlns:a16="http://schemas.microsoft.com/office/drawing/2014/main" id="{1C20DE75-DD84-4553-975D-933B1FC52A80}"/>
              </a:ext>
            </a:extLst>
          </p:cNvPr>
          <p:cNvSpPr>
            <a:spLocks noGrp="1"/>
          </p:cNvSpPr>
          <p:nvPr>
            <p:ph type="dt" sz="half" idx="10"/>
          </p:nvPr>
        </p:nvSpPr>
        <p:spPr/>
        <p:txBody>
          <a:bodyPr/>
          <a:lstStyle/>
          <a:p>
            <a:fld id="{87CCDABE-1812-4609-A1C4-EF44F9C21746}" type="datetimeFigureOut">
              <a:rPr lang="es-AR" smtClean="0"/>
              <a:t>22/10/2021</a:t>
            </a:fld>
            <a:endParaRPr lang="es-AR"/>
          </a:p>
        </p:txBody>
      </p:sp>
      <p:sp>
        <p:nvSpPr>
          <p:cNvPr id="8" name="Marcador de pie de página 7">
            <a:extLst>
              <a:ext uri="{FF2B5EF4-FFF2-40B4-BE49-F238E27FC236}">
                <a16:creationId xmlns:a16="http://schemas.microsoft.com/office/drawing/2014/main" id="{ADC4BE19-DD15-4E46-B896-B88390C8CD21}"/>
              </a:ext>
            </a:extLst>
          </p:cNvPr>
          <p:cNvSpPr>
            <a:spLocks noGrp="1"/>
          </p:cNvSpPr>
          <p:nvPr>
            <p:ph type="ftr" sz="quarter" idx="11"/>
          </p:nvPr>
        </p:nvSpPr>
        <p:spPr/>
        <p:txBody>
          <a:bodyPr/>
          <a:lstStyle/>
          <a:p>
            <a:endParaRPr lang="es-AR"/>
          </a:p>
        </p:txBody>
      </p:sp>
      <p:sp>
        <p:nvSpPr>
          <p:cNvPr id="9" name="Marcador de número de diapositiva 8">
            <a:extLst>
              <a:ext uri="{FF2B5EF4-FFF2-40B4-BE49-F238E27FC236}">
                <a16:creationId xmlns:a16="http://schemas.microsoft.com/office/drawing/2014/main" id="{64983BDF-27A6-4FA0-B3AF-1B665208558D}"/>
              </a:ext>
            </a:extLst>
          </p:cNvPr>
          <p:cNvSpPr>
            <a:spLocks noGrp="1"/>
          </p:cNvSpPr>
          <p:nvPr>
            <p:ph type="sldNum" sz="quarter" idx="12"/>
          </p:nvPr>
        </p:nvSpPr>
        <p:spPr/>
        <p:txBody>
          <a:bodyPr/>
          <a:lstStyle/>
          <a:p>
            <a:fld id="{11ABCA92-8A30-4ECC-94C0-B8255D53DCF2}" type="slidenum">
              <a:rPr lang="es-AR" smtClean="0"/>
              <a:t>‹Nº›</a:t>
            </a:fld>
            <a:endParaRPr lang="es-AR"/>
          </a:p>
        </p:txBody>
      </p:sp>
    </p:spTree>
    <p:extLst>
      <p:ext uri="{BB962C8B-B14F-4D97-AF65-F5344CB8AC3E}">
        <p14:creationId xmlns:p14="http://schemas.microsoft.com/office/powerpoint/2010/main" val="2085851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D158E6-A3C3-4C08-A32A-ADE936C1C2D3}"/>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fecha 2">
            <a:extLst>
              <a:ext uri="{FF2B5EF4-FFF2-40B4-BE49-F238E27FC236}">
                <a16:creationId xmlns:a16="http://schemas.microsoft.com/office/drawing/2014/main" id="{2619BC3A-1950-4C6A-BB41-D75C3207ABB6}"/>
              </a:ext>
            </a:extLst>
          </p:cNvPr>
          <p:cNvSpPr>
            <a:spLocks noGrp="1"/>
          </p:cNvSpPr>
          <p:nvPr>
            <p:ph type="dt" sz="half" idx="10"/>
          </p:nvPr>
        </p:nvSpPr>
        <p:spPr/>
        <p:txBody>
          <a:bodyPr/>
          <a:lstStyle/>
          <a:p>
            <a:fld id="{87CCDABE-1812-4609-A1C4-EF44F9C21746}" type="datetimeFigureOut">
              <a:rPr lang="es-AR" smtClean="0"/>
              <a:t>22/10/2021</a:t>
            </a:fld>
            <a:endParaRPr lang="es-AR"/>
          </a:p>
        </p:txBody>
      </p:sp>
      <p:sp>
        <p:nvSpPr>
          <p:cNvPr id="4" name="Marcador de pie de página 3">
            <a:extLst>
              <a:ext uri="{FF2B5EF4-FFF2-40B4-BE49-F238E27FC236}">
                <a16:creationId xmlns:a16="http://schemas.microsoft.com/office/drawing/2014/main" id="{672A3147-431D-49DA-9079-D225AE3F9AAA}"/>
              </a:ext>
            </a:extLst>
          </p:cNvPr>
          <p:cNvSpPr>
            <a:spLocks noGrp="1"/>
          </p:cNvSpPr>
          <p:nvPr>
            <p:ph type="ftr" sz="quarter" idx="11"/>
          </p:nvPr>
        </p:nvSpPr>
        <p:spPr/>
        <p:txBody>
          <a:bodyPr/>
          <a:lstStyle/>
          <a:p>
            <a:endParaRPr lang="es-AR"/>
          </a:p>
        </p:txBody>
      </p:sp>
      <p:sp>
        <p:nvSpPr>
          <p:cNvPr id="5" name="Marcador de número de diapositiva 4">
            <a:extLst>
              <a:ext uri="{FF2B5EF4-FFF2-40B4-BE49-F238E27FC236}">
                <a16:creationId xmlns:a16="http://schemas.microsoft.com/office/drawing/2014/main" id="{F39BC7F3-5D93-4224-A393-FBF656F02E80}"/>
              </a:ext>
            </a:extLst>
          </p:cNvPr>
          <p:cNvSpPr>
            <a:spLocks noGrp="1"/>
          </p:cNvSpPr>
          <p:nvPr>
            <p:ph type="sldNum" sz="quarter" idx="12"/>
          </p:nvPr>
        </p:nvSpPr>
        <p:spPr/>
        <p:txBody>
          <a:bodyPr/>
          <a:lstStyle/>
          <a:p>
            <a:fld id="{11ABCA92-8A30-4ECC-94C0-B8255D53DCF2}" type="slidenum">
              <a:rPr lang="es-AR" smtClean="0"/>
              <a:t>‹Nº›</a:t>
            </a:fld>
            <a:endParaRPr lang="es-AR"/>
          </a:p>
        </p:txBody>
      </p:sp>
    </p:spTree>
    <p:extLst>
      <p:ext uri="{BB962C8B-B14F-4D97-AF65-F5344CB8AC3E}">
        <p14:creationId xmlns:p14="http://schemas.microsoft.com/office/powerpoint/2010/main" val="990838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DA7526C-C80A-4160-91CA-7F93B606A0D5}"/>
              </a:ext>
            </a:extLst>
          </p:cNvPr>
          <p:cNvSpPr>
            <a:spLocks noGrp="1"/>
          </p:cNvSpPr>
          <p:nvPr>
            <p:ph type="dt" sz="half" idx="10"/>
          </p:nvPr>
        </p:nvSpPr>
        <p:spPr/>
        <p:txBody>
          <a:bodyPr/>
          <a:lstStyle/>
          <a:p>
            <a:fld id="{87CCDABE-1812-4609-A1C4-EF44F9C21746}" type="datetimeFigureOut">
              <a:rPr lang="es-AR" smtClean="0"/>
              <a:t>22/10/2021</a:t>
            </a:fld>
            <a:endParaRPr lang="es-AR"/>
          </a:p>
        </p:txBody>
      </p:sp>
      <p:sp>
        <p:nvSpPr>
          <p:cNvPr id="3" name="Marcador de pie de página 2">
            <a:extLst>
              <a:ext uri="{FF2B5EF4-FFF2-40B4-BE49-F238E27FC236}">
                <a16:creationId xmlns:a16="http://schemas.microsoft.com/office/drawing/2014/main" id="{1193971C-F5C5-4C60-BA14-78337A7F9425}"/>
              </a:ext>
            </a:extLst>
          </p:cNvPr>
          <p:cNvSpPr>
            <a:spLocks noGrp="1"/>
          </p:cNvSpPr>
          <p:nvPr>
            <p:ph type="ftr" sz="quarter" idx="11"/>
          </p:nvPr>
        </p:nvSpPr>
        <p:spPr/>
        <p:txBody>
          <a:bodyPr/>
          <a:lstStyle/>
          <a:p>
            <a:endParaRPr lang="es-AR"/>
          </a:p>
        </p:txBody>
      </p:sp>
      <p:sp>
        <p:nvSpPr>
          <p:cNvPr id="4" name="Marcador de número de diapositiva 3">
            <a:extLst>
              <a:ext uri="{FF2B5EF4-FFF2-40B4-BE49-F238E27FC236}">
                <a16:creationId xmlns:a16="http://schemas.microsoft.com/office/drawing/2014/main" id="{C4C17DFA-22CD-41CF-B3E5-2E1675B8439C}"/>
              </a:ext>
            </a:extLst>
          </p:cNvPr>
          <p:cNvSpPr>
            <a:spLocks noGrp="1"/>
          </p:cNvSpPr>
          <p:nvPr>
            <p:ph type="sldNum" sz="quarter" idx="12"/>
          </p:nvPr>
        </p:nvSpPr>
        <p:spPr/>
        <p:txBody>
          <a:bodyPr/>
          <a:lstStyle/>
          <a:p>
            <a:fld id="{11ABCA92-8A30-4ECC-94C0-B8255D53DCF2}" type="slidenum">
              <a:rPr lang="es-AR" smtClean="0"/>
              <a:t>‹Nº›</a:t>
            </a:fld>
            <a:endParaRPr lang="es-AR"/>
          </a:p>
        </p:txBody>
      </p:sp>
    </p:spTree>
    <p:extLst>
      <p:ext uri="{BB962C8B-B14F-4D97-AF65-F5344CB8AC3E}">
        <p14:creationId xmlns:p14="http://schemas.microsoft.com/office/powerpoint/2010/main" val="1101336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D8B9BE-2B24-4E79-AF0C-9D1A045571E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0216E8A7-0C24-421B-B08E-DF3946BDC3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a:extLst>
              <a:ext uri="{FF2B5EF4-FFF2-40B4-BE49-F238E27FC236}">
                <a16:creationId xmlns:a16="http://schemas.microsoft.com/office/drawing/2014/main" id="{8AA4E87E-6CE3-420C-9398-A005BD1C5E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F191CDFF-C3CF-4936-9254-204B3E3EBF00}"/>
              </a:ext>
            </a:extLst>
          </p:cNvPr>
          <p:cNvSpPr>
            <a:spLocks noGrp="1"/>
          </p:cNvSpPr>
          <p:nvPr>
            <p:ph type="dt" sz="half" idx="10"/>
          </p:nvPr>
        </p:nvSpPr>
        <p:spPr/>
        <p:txBody>
          <a:bodyPr/>
          <a:lstStyle/>
          <a:p>
            <a:fld id="{87CCDABE-1812-4609-A1C4-EF44F9C21746}" type="datetimeFigureOut">
              <a:rPr lang="es-AR" smtClean="0"/>
              <a:t>22/10/2021</a:t>
            </a:fld>
            <a:endParaRPr lang="es-AR"/>
          </a:p>
        </p:txBody>
      </p:sp>
      <p:sp>
        <p:nvSpPr>
          <p:cNvPr id="6" name="Marcador de pie de página 5">
            <a:extLst>
              <a:ext uri="{FF2B5EF4-FFF2-40B4-BE49-F238E27FC236}">
                <a16:creationId xmlns:a16="http://schemas.microsoft.com/office/drawing/2014/main" id="{190C8990-4463-4793-9798-D9417D20A392}"/>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6C38BAAF-40F3-4D37-9DCF-90B080B8796D}"/>
              </a:ext>
            </a:extLst>
          </p:cNvPr>
          <p:cNvSpPr>
            <a:spLocks noGrp="1"/>
          </p:cNvSpPr>
          <p:nvPr>
            <p:ph type="sldNum" sz="quarter" idx="12"/>
          </p:nvPr>
        </p:nvSpPr>
        <p:spPr/>
        <p:txBody>
          <a:bodyPr/>
          <a:lstStyle/>
          <a:p>
            <a:fld id="{11ABCA92-8A30-4ECC-94C0-B8255D53DCF2}" type="slidenum">
              <a:rPr lang="es-AR" smtClean="0"/>
              <a:t>‹Nº›</a:t>
            </a:fld>
            <a:endParaRPr lang="es-AR"/>
          </a:p>
        </p:txBody>
      </p:sp>
    </p:spTree>
    <p:extLst>
      <p:ext uri="{BB962C8B-B14F-4D97-AF65-F5344CB8AC3E}">
        <p14:creationId xmlns:p14="http://schemas.microsoft.com/office/powerpoint/2010/main" val="2167092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81F685-CBB1-4D46-89C5-4E5C7481364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a:extLst>
              <a:ext uri="{FF2B5EF4-FFF2-40B4-BE49-F238E27FC236}">
                <a16:creationId xmlns:a16="http://schemas.microsoft.com/office/drawing/2014/main" id="{86935129-4808-4C77-847B-A96CEDB7DD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a:extLst>
              <a:ext uri="{FF2B5EF4-FFF2-40B4-BE49-F238E27FC236}">
                <a16:creationId xmlns:a16="http://schemas.microsoft.com/office/drawing/2014/main" id="{9F7224A3-0495-4B2F-B904-E912B239D5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CC99923-3CD1-4BE4-98D4-A325C8145A97}"/>
              </a:ext>
            </a:extLst>
          </p:cNvPr>
          <p:cNvSpPr>
            <a:spLocks noGrp="1"/>
          </p:cNvSpPr>
          <p:nvPr>
            <p:ph type="dt" sz="half" idx="10"/>
          </p:nvPr>
        </p:nvSpPr>
        <p:spPr/>
        <p:txBody>
          <a:bodyPr/>
          <a:lstStyle/>
          <a:p>
            <a:fld id="{87CCDABE-1812-4609-A1C4-EF44F9C21746}" type="datetimeFigureOut">
              <a:rPr lang="es-AR" smtClean="0"/>
              <a:t>22/10/2021</a:t>
            </a:fld>
            <a:endParaRPr lang="es-AR"/>
          </a:p>
        </p:txBody>
      </p:sp>
      <p:sp>
        <p:nvSpPr>
          <p:cNvPr id="6" name="Marcador de pie de página 5">
            <a:extLst>
              <a:ext uri="{FF2B5EF4-FFF2-40B4-BE49-F238E27FC236}">
                <a16:creationId xmlns:a16="http://schemas.microsoft.com/office/drawing/2014/main" id="{DF414EEF-C6D5-4CBC-90BC-B289D1E4B340}"/>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7125EA34-1118-4DCF-9B92-AAD18D03B2F7}"/>
              </a:ext>
            </a:extLst>
          </p:cNvPr>
          <p:cNvSpPr>
            <a:spLocks noGrp="1"/>
          </p:cNvSpPr>
          <p:nvPr>
            <p:ph type="sldNum" sz="quarter" idx="12"/>
          </p:nvPr>
        </p:nvSpPr>
        <p:spPr/>
        <p:txBody>
          <a:bodyPr/>
          <a:lstStyle/>
          <a:p>
            <a:fld id="{11ABCA92-8A30-4ECC-94C0-B8255D53DCF2}" type="slidenum">
              <a:rPr lang="es-AR" smtClean="0"/>
              <a:t>‹Nº›</a:t>
            </a:fld>
            <a:endParaRPr lang="es-AR"/>
          </a:p>
        </p:txBody>
      </p:sp>
    </p:spTree>
    <p:extLst>
      <p:ext uri="{BB962C8B-B14F-4D97-AF65-F5344CB8AC3E}">
        <p14:creationId xmlns:p14="http://schemas.microsoft.com/office/powerpoint/2010/main" val="2714835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440441E-B992-48E6-9B00-39C3A8DDD9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BD0D2925-BFD2-4932-A735-7A17E2CF4D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D5EDF617-C110-4CE9-860F-37AD8286F1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CCDABE-1812-4609-A1C4-EF44F9C21746}" type="datetimeFigureOut">
              <a:rPr lang="es-AR" smtClean="0"/>
              <a:t>22/10/2021</a:t>
            </a:fld>
            <a:endParaRPr lang="es-AR"/>
          </a:p>
        </p:txBody>
      </p:sp>
      <p:sp>
        <p:nvSpPr>
          <p:cNvPr id="5" name="Marcador de pie de página 4">
            <a:extLst>
              <a:ext uri="{FF2B5EF4-FFF2-40B4-BE49-F238E27FC236}">
                <a16:creationId xmlns:a16="http://schemas.microsoft.com/office/drawing/2014/main" id="{C994EF11-E189-4311-9211-6471D40E1B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a:extLst>
              <a:ext uri="{FF2B5EF4-FFF2-40B4-BE49-F238E27FC236}">
                <a16:creationId xmlns:a16="http://schemas.microsoft.com/office/drawing/2014/main" id="{86EB148E-0887-42D0-8AFB-563350A5AC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ABCA92-8A30-4ECC-94C0-B8255D53DCF2}" type="slidenum">
              <a:rPr lang="es-AR" smtClean="0"/>
              <a:t>‹Nº›</a:t>
            </a:fld>
            <a:endParaRPr lang="es-AR"/>
          </a:p>
        </p:txBody>
      </p:sp>
    </p:spTree>
    <p:extLst>
      <p:ext uri="{BB962C8B-B14F-4D97-AF65-F5344CB8AC3E}">
        <p14:creationId xmlns:p14="http://schemas.microsoft.com/office/powerpoint/2010/main" val="810965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hyperlink" Target="mailto:susana.soto@uai.edu.ar"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Logotipo, nombre de la empresa&#10;&#10;Descripción generada automáticamente">
            <a:extLst>
              <a:ext uri="{FF2B5EF4-FFF2-40B4-BE49-F238E27FC236}">
                <a16:creationId xmlns:a16="http://schemas.microsoft.com/office/drawing/2014/main" id="{35440AE1-7C20-4AD8-BD1E-B2FCB2A294C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9404" t="9091"/>
          <a:stretch/>
        </p:blipFill>
        <p:spPr bwMode="auto">
          <a:xfrm>
            <a:off x="20" y="584909"/>
            <a:ext cx="5718616" cy="5509675"/>
          </a:xfrm>
          <a:custGeom>
            <a:avLst/>
            <a:gdLst/>
            <a:ahLst/>
            <a:cxnLst/>
            <a:rect l="l" t="t" r="r" b="b"/>
            <a:pathLst>
              <a:path w="5718636" h="5509675">
                <a:moveTo>
                  <a:pt x="0" y="0"/>
                </a:moveTo>
                <a:lnTo>
                  <a:pt x="2672821" y="0"/>
                </a:lnTo>
                <a:lnTo>
                  <a:pt x="2673116" y="639"/>
                </a:lnTo>
                <a:lnTo>
                  <a:pt x="3175662" y="639"/>
                </a:lnTo>
                <a:lnTo>
                  <a:pt x="5718636" y="5509675"/>
                </a:lnTo>
                <a:lnTo>
                  <a:pt x="502842" y="5509675"/>
                </a:lnTo>
                <a:lnTo>
                  <a:pt x="502842" y="5509036"/>
                </a:lnTo>
                <a:lnTo>
                  <a:pt x="0" y="5509036"/>
                </a:lnTo>
                <a:close/>
              </a:path>
            </a:pathLst>
          </a:custGeom>
          <a:noFill/>
          <a:extLst>
            <a:ext uri="{909E8E84-426E-40DD-AFC4-6F175D3DCCD1}">
              <a14:hiddenFill xmlns:a14="http://schemas.microsoft.com/office/drawing/2010/main">
                <a:solidFill>
                  <a:srgbClr val="FFFFFF"/>
                </a:solidFill>
              </a14:hiddenFill>
            </a:ext>
          </a:extLst>
        </p:spPr>
      </p:pic>
      <p:sp>
        <p:nvSpPr>
          <p:cNvPr id="1028" name="Freeform: Shape 70">
            <a:extLst>
              <a:ext uri="{FF2B5EF4-FFF2-40B4-BE49-F238E27FC236}">
                <a16:creationId xmlns:a16="http://schemas.microsoft.com/office/drawing/2014/main" id="{17CDB40A-75BB-4498-A20B-59C3984A3A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842619" y="585526"/>
            <a:ext cx="8349381" cy="5509038"/>
          </a:xfrm>
          <a:custGeom>
            <a:avLst/>
            <a:gdLst>
              <a:gd name="connsiteX0" fmla="*/ 0 w 8349381"/>
              <a:gd name="connsiteY0" fmla="*/ 0 h 5509038"/>
              <a:gd name="connsiteX1" fmla="*/ 8349381 w 8349381"/>
              <a:gd name="connsiteY1" fmla="*/ 0 h 5509038"/>
              <a:gd name="connsiteX2" fmla="*/ 5806407 w 8349381"/>
              <a:gd name="connsiteY2" fmla="*/ 5509038 h 5509038"/>
              <a:gd name="connsiteX3" fmla="*/ 0 w 8349381"/>
              <a:gd name="connsiteY3" fmla="*/ 5509038 h 5509038"/>
            </a:gdLst>
            <a:ahLst/>
            <a:cxnLst>
              <a:cxn ang="0">
                <a:pos x="connsiteX0" y="connsiteY0"/>
              </a:cxn>
              <a:cxn ang="0">
                <a:pos x="connsiteX1" y="connsiteY1"/>
              </a:cxn>
              <a:cxn ang="0">
                <a:pos x="connsiteX2" y="connsiteY2"/>
              </a:cxn>
              <a:cxn ang="0">
                <a:pos x="connsiteX3" y="connsiteY3"/>
              </a:cxn>
            </a:cxnLst>
            <a:rect l="l" t="t" r="r" b="b"/>
            <a:pathLst>
              <a:path w="8349381" h="5509038">
                <a:moveTo>
                  <a:pt x="0" y="0"/>
                </a:moveTo>
                <a:lnTo>
                  <a:pt x="8349381" y="0"/>
                </a:lnTo>
                <a:lnTo>
                  <a:pt x="5806407" y="5509038"/>
                </a:lnTo>
                <a:lnTo>
                  <a:pt x="0" y="5509038"/>
                </a:lnTo>
                <a:close/>
              </a:path>
            </a:pathLst>
          </a:cu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lumMod val="95000"/>
                </a:schemeClr>
              </a:solidFill>
            </a:endParaRPr>
          </a:p>
        </p:txBody>
      </p:sp>
      <p:sp>
        <p:nvSpPr>
          <p:cNvPr id="3" name="Subtítulo 2">
            <a:extLst>
              <a:ext uri="{FF2B5EF4-FFF2-40B4-BE49-F238E27FC236}">
                <a16:creationId xmlns:a16="http://schemas.microsoft.com/office/drawing/2014/main" id="{86CC754E-F027-4838-BC82-D4E459EA87CD}"/>
              </a:ext>
            </a:extLst>
          </p:cNvPr>
          <p:cNvSpPr>
            <a:spLocks noGrp="1"/>
          </p:cNvSpPr>
          <p:nvPr>
            <p:ph type="subTitle" idx="1"/>
          </p:nvPr>
        </p:nvSpPr>
        <p:spPr>
          <a:xfrm>
            <a:off x="5986272" y="3651047"/>
            <a:ext cx="5370576" cy="911117"/>
          </a:xfrm>
        </p:spPr>
        <p:txBody>
          <a:bodyPr>
            <a:normAutofit/>
          </a:bodyPr>
          <a:lstStyle/>
          <a:p>
            <a:pPr algn="l"/>
            <a:r>
              <a:rPr lang="es-ES" sz="2000" dirty="0">
                <a:solidFill>
                  <a:srgbClr val="FFFFFF"/>
                </a:solidFill>
              </a:rPr>
              <a:t>Cómo perciben este proceso las bibliotecas de </a:t>
            </a:r>
            <a:r>
              <a:rPr lang="es-ES" sz="2000" dirty="0" err="1">
                <a:solidFill>
                  <a:srgbClr val="FFFFFF"/>
                </a:solidFill>
              </a:rPr>
              <a:t>Amicus</a:t>
            </a:r>
            <a:endParaRPr lang="es-AR" sz="2000" dirty="0">
              <a:solidFill>
                <a:srgbClr val="FFFFFF"/>
              </a:solidFill>
            </a:endParaRPr>
          </a:p>
        </p:txBody>
      </p:sp>
      <p:sp>
        <p:nvSpPr>
          <p:cNvPr id="2" name="Título 1">
            <a:extLst>
              <a:ext uri="{FF2B5EF4-FFF2-40B4-BE49-F238E27FC236}">
                <a16:creationId xmlns:a16="http://schemas.microsoft.com/office/drawing/2014/main" id="{34666CD7-BD0F-4668-B654-40EDC2A32DBD}"/>
              </a:ext>
            </a:extLst>
          </p:cNvPr>
          <p:cNvSpPr>
            <a:spLocks noGrp="1"/>
          </p:cNvSpPr>
          <p:nvPr>
            <p:ph type="ctrTitle"/>
          </p:nvPr>
        </p:nvSpPr>
        <p:spPr>
          <a:xfrm>
            <a:off x="5673747" y="1408814"/>
            <a:ext cx="5683102" cy="2235277"/>
          </a:xfrm>
        </p:spPr>
        <p:txBody>
          <a:bodyPr>
            <a:normAutofit/>
          </a:bodyPr>
          <a:lstStyle/>
          <a:p>
            <a:pPr algn="l"/>
            <a:r>
              <a:rPr lang="es-ES" sz="5400">
                <a:solidFill>
                  <a:srgbClr val="FFFFFF"/>
                </a:solidFill>
              </a:rPr>
              <a:t>Evaluación institucional</a:t>
            </a:r>
            <a:endParaRPr lang="es-AR" sz="5400">
              <a:solidFill>
                <a:srgbClr val="FFFFFF"/>
              </a:solidFill>
            </a:endParaRPr>
          </a:p>
        </p:txBody>
      </p:sp>
    </p:spTree>
    <p:extLst>
      <p:ext uri="{BB962C8B-B14F-4D97-AF65-F5344CB8AC3E}">
        <p14:creationId xmlns:p14="http://schemas.microsoft.com/office/powerpoint/2010/main" val="3125976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AutoShape 2" descr="Consejo de Rectores de Universidades Privadas">
            <a:extLst>
              <a:ext uri="{FF2B5EF4-FFF2-40B4-BE49-F238E27FC236}">
                <a16:creationId xmlns:a16="http://schemas.microsoft.com/office/drawing/2014/main" id="{9F478AEE-333A-4D87-B3C4-8332E06F8951}"/>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AR"/>
          </a:p>
        </p:txBody>
      </p:sp>
      <p:pic>
        <p:nvPicPr>
          <p:cNvPr id="3076" name="Picture 4">
            <a:extLst>
              <a:ext uri="{FF2B5EF4-FFF2-40B4-BE49-F238E27FC236}">
                <a16:creationId xmlns:a16="http://schemas.microsoft.com/office/drawing/2014/main" id="{905E84C9-643F-489B-9575-02C813F019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02377" y="4761353"/>
            <a:ext cx="1465512" cy="1465512"/>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a:extLst>
              <a:ext uri="{FF2B5EF4-FFF2-40B4-BE49-F238E27FC236}">
                <a16:creationId xmlns:a16="http://schemas.microsoft.com/office/drawing/2014/main" id="{3050B659-3137-4EA6-811B-D0546E0BEF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6862" y="4726745"/>
            <a:ext cx="1756238" cy="1500120"/>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Consejo de Rectores de Universidades Privadas (CRUP)">
            <a:extLst>
              <a:ext uri="{FF2B5EF4-FFF2-40B4-BE49-F238E27FC236}">
                <a16:creationId xmlns:a16="http://schemas.microsoft.com/office/drawing/2014/main" id="{93448943-0B6D-4815-88AA-8BFD81AEBCF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3060" y="4663399"/>
            <a:ext cx="1627426" cy="1563466"/>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FCF3DFD7-626B-4A03-A4D3-D6BBAC306DD1}"/>
              </a:ext>
            </a:extLst>
          </p:cNvPr>
          <p:cNvSpPr txBox="1"/>
          <p:nvPr/>
        </p:nvSpPr>
        <p:spPr>
          <a:xfrm>
            <a:off x="3953281" y="2587483"/>
            <a:ext cx="4281108" cy="1077218"/>
          </a:xfrm>
          <a:prstGeom prst="rect">
            <a:avLst/>
          </a:prstGeom>
          <a:noFill/>
        </p:spPr>
        <p:txBody>
          <a:bodyPr wrap="none" rtlCol="0">
            <a:spAutoFit/>
          </a:bodyPr>
          <a:lstStyle/>
          <a:p>
            <a:r>
              <a:rPr lang="es-ES" sz="3200" b="1" dirty="0">
                <a:solidFill>
                  <a:schemeClr val="bg1"/>
                </a:solidFill>
              </a:rPr>
              <a:t>Susana Soto, M.A., </a:t>
            </a:r>
            <a:r>
              <a:rPr lang="es-ES" sz="3200" b="1" dirty="0" err="1">
                <a:solidFill>
                  <a:schemeClr val="bg1"/>
                </a:solidFill>
              </a:rPr>
              <a:t>Ph.D</a:t>
            </a:r>
            <a:endParaRPr lang="es-ES" sz="3200" b="1" dirty="0">
              <a:solidFill>
                <a:schemeClr val="bg1"/>
              </a:solidFill>
            </a:endParaRPr>
          </a:p>
          <a:p>
            <a:r>
              <a:rPr lang="es-ES" sz="3200" dirty="0">
                <a:hlinkClick r:id="rId5"/>
              </a:rPr>
              <a:t>susana.soto@uai.edu.ar</a:t>
            </a:r>
            <a:endParaRPr lang="es-AR" sz="3200" dirty="0"/>
          </a:p>
        </p:txBody>
      </p:sp>
    </p:spTree>
    <p:extLst>
      <p:ext uri="{BB962C8B-B14F-4D97-AF65-F5344CB8AC3E}">
        <p14:creationId xmlns:p14="http://schemas.microsoft.com/office/powerpoint/2010/main" val="3401748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00B4A4-B1F1-41EA-886A-B8A210DBCA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55A99C-0BDC-4DBE-8E40-9FA66F629F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uadroTexto 1">
            <a:extLst>
              <a:ext uri="{FF2B5EF4-FFF2-40B4-BE49-F238E27FC236}">
                <a16:creationId xmlns:a16="http://schemas.microsoft.com/office/drawing/2014/main" id="{52B22579-B40A-4FA0-8538-EE056D944B9C}"/>
              </a:ext>
            </a:extLst>
          </p:cNvPr>
          <p:cNvSpPr txBox="1"/>
          <p:nvPr/>
        </p:nvSpPr>
        <p:spPr>
          <a:xfrm>
            <a:off x="950913" y="890588"/>
            <a:ext cx="5548313" cy="5070475"/>
          </a:xfrm>
          <a:prstGeom prst="rect">
            <a:avLst/>
          </a:prstGeom>
          <a:noFill/>
        </p:spPr>
        <p:txBody>
          <a:bodyPr wrap="square" rtlCol="0" anchor="t">
            <a:normAutofit/>
          </a:bodyPr>
          <a:lstStyle/>
          <a:p>
            <a:pPr>
              <a:spcAft>
                <a:spcPts val="600"/>
              </a:spcAft>
            </a:pPr>
            <a:endParaRPr lang="es-ES" sz="2800" dirty="0"/>
          </a:p>
          <a:p>
            <a:pPr>
              <a:spcAft>
                <a:spcPts val="600"/>
              </a:spcAft>
            </a:pPr>
            <a:endParaRPr lang="es-ES" sz="2800" dirty="0"/>
          </a:p>
          <a:p>
            <a:pPr>
              <a:spcAft>
                <a:spcPts val="600"/>
              </a:spcAft>
            </a:pPr>
            <a:endParaRPr lang="es-ES" sz="2800" dirty="0"/>
          </a:p>
          <a:p>
            <a:pPr>
              <a:spcAft>
                <a:spcPts val="600"/>
              </a:spcAft>
            </a:pPr>
            <a:r>
              <a:rPr lang="es-ES" sz="2800" dirty="0"/>
              <a:t>Las reflexiones que siguen se basan en las respuestas de 15 bibliotecas de universidades privadas a un breve cuestionario distribuido por correo electrónico</a:t>
            </a:r>
            <a:endParaRPr lang="es-AR" sz="2800" dirty="0"/>
          </a:p>
        </p:txBody>
      </p:sp>
      <p:sp>
        <p:nvSpPr>
          <p:cNvPr id="3" name="CuadroTexto 2">
            <a:extLst>
              <a:ext uri="{FF2B5EF4-FFF2-40B4-BE49-F238E27FC236}">
                <a16:creationId xmlns:a16="http://schemas.microsoft.com/office/drawing/2014/main" id="{5C542F91-0B49-4445-95B3-1961A19B3761}"/>
              </a:ext>
            </a:extLst>
          </p:cNvPr>
          <p:cNvSpPr txBox="1"/>
          <p:nvPr/>
        </p:nvSpPr>
        <p:spPr>
          <a:xfrm>
            <a:off x="6570663" y="890588"/>
            <a:ext cx="4719638" cy="5070475"/>
          </a:xfrm>
          <a:prstGeom prst="rect">
            <a:avLst/>
          </a:prstGeom>
          <a:noFill/>
        </p:spPr>
        <p:txBody>
          <a:bodyPr wrap="square" rtlCol="0" anchor="t">
            <a:normAutofit/>
          </a:bodyPr>
          <a:lstStyle/>
          <a:p>
            <a:pPr>
              <a:spcAft>
                <a:spcPts val="600"/>
              </a:spcAft>
            </a:pPr>
            <a:endParaRPr lang="es-ES" sz="2800" dirty="0"/>
          </a:p>
          <a:p>
            <a:pPr>
              <a:spcAft>
                <a:spcPts val="600"/>
              </a:spcAft>
            </a:pPr>
            <a:endParaRPr lang="es-ES" sz="2800" dirty="0"/>
          </a:p>
          <a:p>
            <a:pPr>
              <a:spcAft>
                <a:spcPts val="600"/>
              </a:spcAft>
            </a:pPr>
            <a:r>
              <a:rPr lang="es-ES" sz="2800" dirty="0"/>
              <a:t>13 bibliotecas pasaron por al menos 1 proceso de evaluación institucional</a:t>
            </a:r>
          </a:p>
          <a:p>
            <a:pPr>
              <a:spcAft>
                <a:spcPts val="600"/>
              </a:spcAft>
            </a:pPr>
            <a:r>
              <a:rPr lang="es-ES" sz="2800" dirty="0"/>
              <a:t>  2 bibliotecas aun no han tenido una evaluación institucional</a:t>
            </a:r>
            <a:endParaRPr lang="es-AR" sz="2800" dirty="0"/>
          </a:p>
        </p:txBody>
      </p:sp>
    </p:spTree>
    <p:extLst>
      <p:ext uri="{BB962C8B-B14F-4D97-AF65-F5344CB8AC3E}">
        <p14:creationId xmlns:p14="http://schemas.microsoft.com/office/powerpoint/2010/main" val="3169789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4" name="Rectangle 126">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28">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0">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uadroTexto 1">
            <a:extLst>
              <a:ext uri="{FF2B5EF4-FFF2-40B4-BE49-F238E27FC236}">
                <a16:creationId xmlns:a16="http://schemas.microsoft.com/office/drawing/2014/main" id="{7F9516CA-3F6B-47CF-B1B3-BF71CC0E9A89}"/>
              </a:ext>
            </a:extLst>
          </p:cNvPr>
          <p:cNvSpPr txBox="1"/>
          <p:nvPr/>
        </p:nvSpPr>
        <p:spPr>
          <a:xfrm>
            <a:off x="1524000" y="2399099"/>
            <a:ext cx="9465564" cy="3400969"/>
          </a:xfrm>
          <a:prstGeom prst="rect">
            <a:avLst/>
          </a:prstGeom>
        </p:spPr>
        <p:txBody>
          <a:bodyPr vert="horz" lIns="91440" tIns="45720" rIns="91440" bIns="45720" rtlCol="0">
            <a:normAutofit/>
          </a:bodyPr>
          <a:lstStyle/>
          <a:p>
            <a:pPr>
              <a:lnSpc>
                <a:spcPct val="90000"/>
              </a:lnSpc>
              <a:spcAft>
                <a:spcPts val="600"/>
              </a:spcAft>
            </a:pPr>
            <a:r>
              <a:rPr lang="en-US" sz="3200" dirty="0"/>
              <a:t>La </a:t>
            </a:r>
            <a:r>
              <a:rPr lang="en-US" sz="3200" dirty="0" err="1"/>
              <a:t>mayoría</a:t>
            </a:r>
            <a:r>
              <a:rPr lang="en-US" sz="3200" dirty="0"/>
              <a:t> de las </a:t>
            </a:r>
            <a:r>
              <a:rPr lang="en-US" sz="3200" dirty="0" err="1"/>
              <a:t>bibliotecas</a:t>
            </a:r>
            <a:r>
              <a:rPr lang="en-US" sz="3200" dirty="0"/>
              <a:t> que </a:t>
            </a:r>
            <a:r>
              <a:rPr lang="en-US" sz="3200" dirty="0" err="1"/>
              <a:t>respondieron</a:t>
            </a:r>
            <a:r>
              <a:rPr lang="en-US" sz="3200" dirty="0"/>
              <a:t>, </a:t>
            </a:r>
            <a:r>
              <a:rPr lang="en-US" sz="3200" dirty="0" err="1"/>
              <a:t>perciben</a:t>
            </a:r>
            <a:r>
              <a:rPr lang="en-US" sz="3200" dirty="0"/>
              <a:t> los </a:t>
            </a:r>
            <a:r>
              <a:rPr lang="en-US" sz="3200" dirty="0" err="1"/>
              <a:t>aspectos</a:t>
            </a:r>
            <a:r>
              <a:rPr lang="en-US" sz="3200" dirty="0"/>
              <a:t> </a:t>
            </a:r>
            <a:r>
              <a:rPr lang="en-US" sz="3200" dirty="0" err="1"/>
              <a:t>positivos</a:t>
            </a:r>
            <a:r>
              <a:rPr lang="en-US" sz="3200" dirty="0"/>
              <a:t> y </a:t>
            </a:r>
            <a:r>
              <a:rPr lang="en-US" sz="3200" dirty="0" err="1"/>
              <a:t>negativos</a:t>
            </a:r>
            <a:r>
              <a:rPr lang="en-US" sz="3200" dirty="0"/>
              <a:t> del </a:t>
            </a:r>
            <a:r>
              <a:rPr lang="en-US" sz="3200" dirty="0" err="1"/>
              <a:t>proceso</a:t>
            </a:r>
            <a:r>
              <a:rPr lang="en-US" sz="3200" dirty="0"/>
              <a:t> de </a:t>
            </a:r>
            <a:r>
              <a:rPr lang="en-US" sz="3200" dirty="0" err="1"/>
              <a:t>evaluación</a:t>
            </a:r>
            <a:r>
              <a:rPr lang="en-US" sz="3200" dirty="0"/>
              <a:t> </a:t>
            </a:r>
            <a:r>
              <a:rPr lang="en-US" sz="3200" dirty="0" err="1"/>
              <a:t>institucional</a:t>
            </a:r>
            <a:r>
              <a:rPr lang="en-US" sz="3200" dirty="0"/>
              <a:t> </a:t>
            </a:r>
            <a:r>
              <a:rPr lang="en-US" sz="3200" dirty="0" err="1"/>
              <a:t>en</a:t>
            </a:r>
            <a:r>
              <a:rPr lang="en-US" sz="3200" dirty="0"/>
              <a:t> </a:t>
            </a:r>
            <a:r>
              <a:rPr lang="en-US" sz="3200" dirty="0" err="1"/>
              <a:t>términos</a:t>
            </a:r>
            <a:r>
              <a:rPr lang="en-US" sz="3200" dirty="0"/>
              <a:t> de las </a:t>
            </a:r>
            <a:r>
              <a:rPr lang="en-US" sz="3200" dirty="0" err="1"/>
              <a:t>fortalezas</a:t>
            </a:r>
            <a:r>
              <a:rPr lang="en-US" sz="3200" dirty="0"/>
              <a:t> y </a:t>
            </a:r>
            <a:r>
              <a:rPr lang="en-US" sz="3200" dirty="0" err="1"/>
              <a:t>debilidades</a:t>
            </a:r>
            <a:r>
              <a:rPr lang="en-US" sz="3200" dirty="0"/>
              <a:t> que la </a:t>
            </a:r>
            <a:r>
              <a:rPr lang="en-US" sz="3200" dirty="0" err="1"/>
              <a:t>evaluación</a:t>
            </a:r>
            <a:r>
              <a:rPr lang="en-US" sz="3200" dirty="0"/>
              <a:t> </a:t>
            </a:r>
            <a:r>
              <a:rPr lang="en-US" sz="3200" dirty="0" err="1"/>
              <a:t>marcó</a:t>
            </a:r>
            <a:r>
              <a:rPr lang="en-US" sz="3200" dirty="0"/>
              <a:t> </a:t>
            </a:r>
            <a:r>
              <a:rPr lang="en-US" sz="3200" dirty="0" err="1"/>
              <a:t>respecto</a:t>
            </a:r>
            <a:r>
              <a:rPr lang="en-US" sz="3200" dirty="0"/>
              <a:t> de </a:t>
            </a:r>
            <a:r>
              <a:rPr lang="en-US" sz="3200" dirty="0" err="1"/>
              <a:t>esas</a:t>
            </a:r>
            <a:r>
              <a:rPr lang="en-US" sz="3200" dirty="0"/>
              <a:t> </a:t>
            </a:r>
            <a:r>
              <a:rPr lang="en-US" sz="3200" dirty="0" err="1"/>
              <a:t>bibliotecas</a:t>
            </a:r>
            <a:endParaRPr lang="en-US" sz="3200" dirty="0"/>
          </a:p>
        </p:txBody>
      </p:sp>
    </p:spTree>
    <p:extLst>
      <p:ext uri="{BB962C8B-B14F-4D97-AF65-F5344CB8AC3E}">
        <p14:creationId xmlns:p14="http://schemas.microsoft.com/office/powerpoint/2010/main" val="907842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uadroTexto 1">
            <a:extLst>
              <a:ext uri="{FF2B5EF4-FFF2-40B4-BE49-F238E27FC236}">
                <a16:creationId xmlns:a16="http://schemas.microsoft.com/office/drawing/2014/main" id="{8FC1B86C-C16E-44A5-A747-6FCB08B3CCD4}"/>
              </a:ext>
            </a:extLst>
          </p:cNvPr>
          <p:cNvSpPr txBox="1"/>
          <p:nvPr/>
        </p:nvSpPr>
        <p:spPr>
          <a:xfrm>
            <a:off x="1524001" y="1878594"/>
            <a:ext cx="9465564" cy="3400969"/>
          </a:xfrm>
          <a:prstGeom prst="rect">
            <a:avLst/>
          </a:prstGeom>
        </p:spPr>
        <p:txBody>
          <a:bodyPr vert="horz" lIns="91440" tIns="45720" rIns="91440" bIns="45720" rtlCol="0">
            <a:normAutofit/>
          </a:bodyPr>
          <a:lstStyle/>
          <a:p>
            <a:pPr>
              <a:lnSpc>
                <a:spcPct val="90000"/>
              </a:lnSpc>
              <a:spcAft>
                <a:spcPts val="600"/>
              </a:spcAft>
            </a:pPr>
            <a:r>
              <a:rPr lang="en-US" sz="3200" dirty="0" err="1"/>
              <a:t>Necesitamos</a:t>
            </a:r>
            <a:r>
              <a:rPr lang="en-US" sz="3200" dirty="0"/>
              <a:t> </a:t>
            </a:r>
            <a:r>
              <a:rPr lang="en-US" sz="3200" dirty="0" err="1"/>
              <a:t>profundizar</a:t>
            </a:r>
            <a:r>
              <a:rPr lang="en-US" sz="3200" dirty="0"/>
              <a:t> la </a:t>
            </a:r>
            <a:r>
              <a:rPr lang="en-US" sz="3200" dirty="0" err="1"/>
              <a:t>reflexión</a:t>
            </a:r>
            <a:r>
              <a:rPr lang="en-US" sz="3200" dirty="0"/>
              <a:t> para </a:t>
            </a:r>
            <a:r>
              <a:rPr lang="en-US" sz="3200" dirty="0" err="1"/>
              <a:t>poder</a:t>
            </a:r>
            <a:r>
              <a:rPr lang="en-US" sz="3200" dirty="0"/>
              <a:t> </a:t>
            </a:r>
            <a:r>
              <a:rPr lang="en-US" sz="3200" dirty="0" err="1"/>
              <a:t>enfocarnos</a:t>
            </a:r>
            <a:r>
              <a:rPr lang="en-US" sz="3200" dirty="0"/>
              <a:t> </a:t>
            </a:r>
            <a:r>
              <a:rPr lang="en-US" sz="3200" dirty="0" err="1"/>
              <a:t>en</a:t>
            </a:r>
            <a:r>
              <a:rPr lang="en-US" sz="3200" dirty="0"/>
              <a:t> </a:t>
            </a:r>
            <a:r>
              <a:rPr lang="en-US" sz="3200" dirty="0" err="1"/>
              <a:t>el</a:t>
            </a:r>
            <a:r>
              <a:rPr lang="en-US" sz="3200" dirty="0"/>
              <a:t> </a:t>
            </a:r>
            <a:r>
              <a:rPr lang="en-US" sz="3200" dirty="0" err="1"/>
              <a:t>proceso</a:t>
            </a:r>
            <a:r>
              <a:rPr lang="en-US" sz="3200" dirty="0"/>
              <a:t> </a:t>
            </a:r>
            <a:r>
              <a:rPr lang="en-US" sz="3200" dirty="0" err="1"/>
              <a:t>mismo</a:t>
            </a:r>
            <a:r>
              <a:rPr lang="en-US" sz="3200" dirty="0"/>
              <a:t> de la </a:t>
            </a:r>
            <a:r>
              <a:rPr lang="en-US" sz="3200" dirty="0" err="1"/>
              <a:t>evaluación</a:t>
            </a:r>
            <a:r>
              <a:rPr lang="en-US" sz="3200" dirty="0"/>
              <a:t>:</a:t>
            </a:r>
          </a:p>
          <a:p>
            <a:pPr marL="457200" indent="-228600">
              <a:lnSpc>
                <a:spcPct val="90000"/>
              </a:lnSpc>
              <a:spcAft>
                <a:spcPts val="600"/>
              </a:spcAft>
              <a:buFont typeface="Arial" panose="020B0604020202020204" pitchFamily="34" charset="0"/>
              <a:buChar char="•"/>
            </a:pPr>
            <a:r>
              <a:rPr lang="en-US" sz="3200" dirty="0"/>
              <a:t>¿</a:t>
            </a:r>
            <a:r>
              <a:rPr lang="en-US" sz="3200" dirty="0" err="1"/>
              <a:t>qué</a:t>
            </a:r>
            <a:r>
              <a:rPr lang="en-US" sz="3200" dirty="0"/>
              <a:t> se </a:t>
            </a:r>
            <a:r>
              <a:rPr lang="en-US" sz="3200" dirty="0" err="1"/>
              <a:t>está</a:t>
            </a:r>
            <a:r>
              <a:rPr lang="en-US" sz="3200" dirty="0"/>
              <a:t> </a:t>
            </a:r>
            <a:r>
              <a:rPr lang="en-US" sz="3200" dirty="0" err="1"/>
              <a:t>evaluando</a:t>
            </a:r>
            <a:r>
              <a:rPr lang="en-US" sz="3200" dirty="0"/>
              <a:t>?</a:t>
            </a:r>
          </a:p>
          <a:p>
            <a:pPr marL="457200" indent="-228600">
              <a:lnSpc>
                <a:spcPct val="90000"/>
              </a:lnSpc>
              <a:spcAft>
                <a:spcPts val="600"/>
              </a:spcAft>
              <a:buFont typeface="Arial" panose="020B0604020202020204" pitchFamily="34" charset="0"/>
              <a:buChar char="•"/>
            </a:pPr>
            <a:r>
              <a:rPr lang="en-US" sz="3200" dirty="0"/>
              <a:t>¿</a:t>
            </a:r>
            <a:r>
              <a:rPr lang="en-US" sz="3200" dirty="0" err="1"/>
              <a:t>cómo</a:t>
            </a:r>
            <a:r>
              <a:rPr lang="en-US" sz="3200" dirty="0"/>
              <a:t> se </a:t>
            </a:r>
            <a:r>
              <a:rPr lang="en-US" sz="3200" dirty="0" err="1"/>
              <a:t>evalúa</a:t>
            </a:r>
            <a:r>
              <a:rPr lang="en-US" sz="3200" dirty="0"/>
              <a:t>? y ¿</a:t>
            </a:r>
            <a:r>
              <a:rPr lang="en-US" sz="3200" dirty="0" err="1"/>
              <a:t>cómo</a:t>
            </a:r>
            <a:r>
              <a:rPr lang="en-US" sz="3200" dirty="0"/>
              <a:t> se </a:t>
            </a:r>
            <a:r>
              <a:rPr lang="en-US" sz="3200" dirty="0" err="1"/>
              <a:t>podría</a:t>
            </a:r>
            <a:r>
              <a:rPr lang="en-US" sz="3200" dirty="0"/>
              <a:t> </a:t>
            </a:r>
            <a:r>
              <a:rPr lang="en-US" sz="3200" dirty="0" err="1"/>
              <a:t>hacer</a:t>
            </a:r>
            <a:r>
              <a:rPr lang="en-US" sz="3200" dirty="0"/>
              <a:t> </a:t>
            </a:r>
            <a:r>
              <a:rPr lang="en-US" sz="3200" dirty="0" err="1"/>
              <a:t>esa</a:t>
            </a:r>
            <a:r>
              <a:rPr lang="en-US" sz="3200" dirty="0"/>
              <a:t> </a:t>
            </a:r>
            <a:r>
              <a:rPr lang="en-US" sz="3200" dirty="0" err="1"/>
              <a:t>evaluación</a:t>
            </a:r>
            <a:r>
              <a:rPr lang="en-US" sz="3200" dirty="0"/>
              <a:t>?</a:t>
            </a:r>
          </a:p>
          <a:p>
            <a:pPr marL="457200" indent="-228600">
              <a:lnSpc>
                <a:spcPct val="90000"/>
              </a:lnSpc>
              <a:spcAft>
                <a:spcPts val="600"/>
              </a:spcAft>
              <a:buFont typeface="Arial" panose="020B0604020202020204" pitchFamily="34" charset="0"/>
              <a:buChar char="•"/>
            </a:pPr>
            <a:r>
              <a:rPr lang="en-US" sz="3200" dirty="0"/>
              <a:t>¿</a:t>
            </a:r>
            <a:r>
              <a:rPr lang="en-US" sz="3200" dirty="0" err="1"/>
              <a:t>cuál</a:t>
            </a:r>
            <a:r>
              <a:rPr lang="en-US" sz="3200" dirty="0"/>
              <a:t> es la </a:t>
            </a:r>
            <a:r>
              <a:rPr lang="en-US" sz="3200" dirty="0" err="1"/>
              <a:t>visión</a:t>
            </a:r>
            <a:r>
              <a:rPr lang="en-US" sz="3200" dirty="0"/>
              <a:t> de </a:t>
            </a:r>
            <a:r>
              <a:rPr lang="en-US" sz="3200" dirty="0" err="1"/>
              <a:t>biblioteca</a:t>
            </a:r>
            <a:r>
              <a:rPr lang="en-US" sz="3200" dirty="0"/>
              <a:t> </a:t>
            </a:r>
            <a:r>
              <a:rPr lang="en-US" sz="3200" dirty="0" err="1"/>
              <a:t>universitaria</a:t>
            </a:r>
            <a:r>
              <a:rPr lang="en-US" sz="3200" dirty="0"/>
              <a:t> que </a:t>
            </a:r>
            <a:r>
              <a:rPr lang="en-US" sz="3200" dirty="0" err="1"/>
              <a:t>subyace</a:t>
            </a:r>
            <a:r>
              <a:rPr lang="en-US" sz="3200" dirty="0"/>
              <a:t> al </a:t>
            </a:r>
            <a:r>
              <a:rPr lang="en-US" sz="3200" dirty="0" err="1"/>
              <a:t>proceso</a:t>
            </a:r>
            <a:r>
              <a:rPr lang="en-US" sz="3200" dirty="0"/>
              <a:t> de </a:t>
            </a:r>
            <a:r>
              <a:rPr lang="en-US" sz="3200" dirty="0" err="1"/>
              <a:t>evaluación</a:t>
            </a:r>
            <a:r>
              <a:rPr lang="en-US" sz="3200" dirty="0"/>
              <a:t>?</a:t>
            </a:r>
          </a:p>
        </p:txBody>
      </p:sp>
    </p:spTree>
    <p:extLst>
      <p:ext uri="{BB962C8B-B14F-4D97-AF65-F5344CB8AC3E}">
        <p14:creationId xmlns:p14="http://schemas.microsoft.com/office/powerpoint/2010/main" val="1022607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2D44074-0B69-4F0C-A7B3-5645CE40D8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uadroTexto 1">
            <a:extLst>
              <a:ext uri="{FF2B5EF4-FFF2-40B4-BE49-F238E27FC236}">
                <a16:creationId xmlns:a16="http://schemas.microsoft.com/office/drawing/2014/main" id="{2B5A7DB4-FA46-4CCB-89CF-C75460400AC6}"/>
              </a:ext>
            </a:extLst>
          </p:cNvPr>
          <p:cNvSpPr txBox="1"/>
          <p:nvPr/>
        </p:nvSpPr>
        <p:spPr>
          <a:xfrm>
            <a:off x="8153399" y="640081"/>
            <a:ext cx="3395133" cy="5574452"/>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kern="1200">
                <a:solidFill>
                  <a:srgbClr val="FFFFFF"/>
                </a:solidFill>
                <a:latin typeface="+mj-lt"/>
                <a:ea typeface="+mj-ea"/>
                <a:cs typeface="+mj-cs"/>
              </a:rPr>
              <a:t>Aportes positivos del proceso de evaluación</a:t>
            </a:r>
          </a:p>
        </p:txBody>
      </p:sp>
      <p:sp>
        <p:nvSpPr>
          <p:cNvPr id="3" name="CuadroTexto 2">
            <a:extLst>
              <a:ext uri="{FF2B5EF4-FFF2-40B4-BE49-F238E27FC236}">
                <a16:creationId xmlns:a16="http://schemas.microsoft.com/office/drawing/2014/main" id="{FF5FC7DC-2159-4DEE-B5B0-619243DB5183}"/>
              </a:ext>
            </a:extLst>
          </p:cNvPr>
          <p:cNvSpPr txBox="1"/>
          <p:nvPr/>
        </p:nvSpPr>
        <p:spPr>
          <a:xfrm>
            <a:off x="642938" y="639763"/>
            <a:ext cx="6569075" cy="1544638"/>
          </a:xfrm>
          <a:prstGeom prst="rect">
            <a:avLst/>
          </a:prstGeom>
          <a:noFill/>
        </p:spPr>
        <p:txBody>
          <a:bodyPr wrap="square" rtlCol="0" anchor="t">
            <a:normAutofit/>
          </a:bodyPr>
          <a:lstStyle/>
          <a:p>
            <a:pPr>
              <a:spcAft>
                <a:spcPts val="600"/>
              </a:spcAft>
            </a:pPr>
            <a:r>
              <a:rPr lang="es-ES" sz="2800"/>
              <a:t>Reflexión en torno a la biblioteca, sus prácticas y procesos</a:t>
            </a:r>
            <a:endParaRPr lang="es-AR" sz="2800"/>
          </a:p>
        </p:txBody>
      </p:sp>
      <p:sp>
        <p:nvSpPr>
          <p:cNvPr id="4" name="CuadroTexto 3">
            <a:extLst>
              <a:ext uri="{FF2B5EF4-FFF2-40B4-BE49-F238E27FC236}">
                <a16:creationId xmlns:a16="http://schemas.microsoft.com/office/drawing/2014/main" id="{38266E44-27B8-4E9A-BE14-5795B5824CB1}"/>
              </a:ext>
            </a:extLst>
          </p:cNvPr>
          <p:cNvSpPr txBox="1"/>
          <p:nvPr/>
        </p:nvSpPr>
        <p:spPr>
          <a:xfrm>
            <a:off x="642938" y="2252663"/>
            <a:ext cx="6569075" cy="1462088"/>
          </a:xfrm>
          <a:prstGeom prst="rect">
            <a:avLst/>
          </a:prstGeom>
          <a:noFill/>
        </p:spPr>
        <p:txBody>
          <a:bodyPr wrap="square" rtlCol="0" anchor="t">
            <a:normAutofit/>
          </a:bodyPr>
          <a:lstStyle/>
          <a:p>
            <a:pPr>
              <a:spcAft>
                <a:spcPts val="600"/>
              </a:spcAft>
            </a:pPr>
            <a:r>
              <a:rPr lang="es-ES" sz="2800"/>
              <a:t>Posicionamiento de la biblioteca dentro de la institución</a:t>
            </a:r>
            <a:endParaRPr lang="es-AR" sz="2800"/>
          </a:p>
        </p:txBody>
      </p:sp>
      <p:sp>
        <p:nvSpPr>
          <p:cNvPr id="5" name="CuadroTexto 4">
            <a:extLst>
              <a:ext uri="{FF2B5EF4-FFF2-40B4-BE49-F238E27FC236}">
                <a16:creationId xmlns:a16="http://schemas.microsoft.com/office/drawing/2014/main" id="{89A37337-2CF3-4BA3-948F-FBF0D8B1EEBD}"/>
              </a:ext>
            </a:extLst>
          </p:cNvPr>
          <p:cNvSpPr txBox="1"/>
          <p:nvPr/>
        </p:nvSpPr>
        <p:spPr>
          <a:xfrm>
            <a:off x="642938" y="3783013"/>
            <a:ext cx="4008438" cy="2430463"/>
          </a:xfrm>
          <a:prstGeom prst="rect">
            <a:avLst/>
          </a:prstGeom>
          <a:noFill/>
        </p:spPr>
        <p:txBody>
          <a:bodyPr wrap="square" rtlCol="0" anchor="t">
            <a:normAutofit/>
          </a:bodyPr>
          <a:lstStyle/>
          <a:p>
            <a:pPr>
              <a:spcAft>
                <a:spcPts val="600"/>
              </a:spcAft>
            </a:pPr>
            <a:r>
              <a:rPr lang="es-ES" sz="2800"/>
              <a:t>Legitimación de las prácticas y procesos de la biblioteca</a:t>
            </a:r>
            <a:endParaRPr lang="es-AR" sz="2800"/>
          </a:p>
        </p:txBody>
      </p:sp>
      <p:sp>
        <p:nvSpPr>
          <p:cNvPr id="6" name="CuadroTexto 5">
            <a:extLst>
              <a:ext uri="{FF2B5EF4-FFF2-40B4-BE49-F238E27FC236}">
                <a16:creationId xmlns:a16="http://schemas.microsoft.com/office/drawing/2014/main" id="{94634831-FDBD-404A-A62E-1A80B6700B47}"/>
              </a:ext>
            </a:extLst>
          </p:cNvPr>
          <p:cNvSpPr txBox="1"/>
          <p:nvPr/>
        </p:nvSpPr>
        <p:spPr>
          <a:xfrm>
            <a:off x="4697413" y="3783013"/>
            <a:ext cx="2516188" cy="2430463"/>
          </a:xfrm>
          <a:prstGeom prst="rect">
            <a:avLst/>
          </a:prstGeom>
          <a:noFill/>
        </p:spPr>
        <p:txBody>
          <a:bodyPr wrap="square" rtlCol="0" anchor="t">
            <a:normAutofit/>
          </a:bodyPr>
          <a:lstStyle/>
          <a:p>
            <a:pPr>
              <a:spcAft>
                <a:spcPts val="600"/>
              </a:spcAft>
            </a:pPr>
            <a:r>
              <a:rPr lang="es-ES" sz="2800"/>
              <a:t>Impulso a los planes de mejoramiento</a:t>
            </a:r>
            <a:endParaRPr lang="es-AR" sz="2800"/>
          </a:p>
        </p:txBody>
      </p:sp>
    </p:spTree>
    <p:extLst>
      <p:ext uri="{BB962C8B-B14F-4D97-AF65-F5344CB8AC3E}">
        <p14:creationId xmlns:p14="http://schemas.microsoft.com/office/powerpoint/2010/main" val="2910918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C0FFE209-CABE-4373-8E7B-EF854787011A}"/>
              </a:ext>
            </a:extLst>
          </p:cNvPr>
          <p:cNvSpPr txBox="1"/>
          <p:nvPr/>
        </p:nvSpPr>
        <p:spPr>
          <a:xfrm>
            <a:off x="1678898" y="1933730"/>
            <a:ext cx="9293901" cy="2062103"/>
          </a:xfrm>
          <a:prstGeom prst="rect">
            <a:avLst/>
          </a:prstGeom>
          <a:noFill/>
        </p:spPr>
        <p:txBody>
          <a:bodyPr wrap="square" rtlCol="0">
            <a:spAutoFit/>
          </a:bodyPr>
          <a:lstStyle/>
          <a:p>
            <a:r>
              <a:rPr lang="es-ES" sz="3200" b="1" dirty="0">
                <a:solidFill>
                  <a:schemeClr val="bg1"/>
                </a:solidFill>
              </a:rPr>
              <a:t>La mayoría de las bibliotecas (8) considera que la visión de biblioteca universitaria que se desprende de los instructivos de la CONEAU no refleja el modelo emergente de biblioteca universitaria para el Siglo XXI</a:t>
            </a:r>
            <a:endParaRPr lang="es-AR" sz="3200" b="1" dirty="0">
              <a:solidFill>
                <a:schemeClr val="bg1"/>
              </a:solidFill>
            </a:endParaRPr>
          </a:p>
        </p:txBody>
      </p:sp>
    </p:spTree>
    <p:extLst>
      <p:ext uri="{BB962C8B-B14F-4D97-AF65-F5344CB8AC3E}">
        <p14:creationId xmlns:p14="http://schemas.microsoft.com/office/powerpoint/2010/main" val="2984519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F7AA456-3710-485C-B8ED-D0385FCDE430}"/>
              </a:ext>
            </a:extLst>
          </p:cNvPr>
          <p:cNvSpPr txBox="1"/>
          <p:nvPr/>
        </p:nvSpPr>
        <p:spPr>
          <a:xfrm>
            <a:off x="868101" y="1782502"/>
            <a:ext cx="9595413" cy="584775"/>
          </a:xfrm>
          <a:prstGeom prst="rect">
            <a:avLst/>
          </a:prstGeom>
          <a:noFill/>
        </p:spPr>
        <p:txBody>
          <a:bodyPr wrap="square" rtlCol="0">
            <a:spAutoFit/>
          </a:bodyPr>
          <a:lstStyle/>
          <a:p>
            <a:r>
              <a:rPr lang="es-AR" sz="3200" dirty="0"/>
              <a:t>Es una biblioteca centrada en las colecciones impresas</a:t>
            </a:r>
            <a:endParaRPr lang="es-AR" dirty="0"/>
          </a:p>
        </p:txBody>
      </p:sp>
      <p:sp>
        <p:nvSpPr>
          <p:cNvPr id="3" name="CuadroTexto 2">
            <a:extLst>
              <a:ext uri="{FF2B5EF4-FFF2-40B4-BE49-F238E27FC236}">
                <a16:creationId xmlns:a16="http://schemas.microsoft.com/office/drawing/2014/main" id="{E5E01CE6-2BF7-4050-99E4-F6D89B3897ED}"/>
              </a:ext>
            </a:extLst>
          </p:cNvPr>
          <p:cNvSpPr txBox="1"/>
          <p:nvPr/>
        </p:nvSpPr>
        <p:spPr>
          <a:xfrm>
            <a:off x="868101" y="2714784"/>
            <a:ext cx="9770994" cy="3046988"/>
          </a:xfrm>
          <a:prstGeom prst="rect">
            <a:avLst/>
          </a:prstGeom>
          <a:noFill/>
        </p:spPr>
        <p:txBody>
          <a:bodyPr wrap="square" rtlCol="0">
            <a:spAutoFit/>
          </a:bodyPr>
          <a:lstStyle/>
          <a:p>
            <a:r>
              <a:rPr lang="es-AR" sz="3200" i="1" dirty="0"/>
              <a:t>Nadie pregunta lo que las bibliotecas producen (guías, tutoriales) ni el rol que cumplen en la formación de usuarios, la enseñanza de las habilidades informativas, la investigación que realizan, el trabajo en conjunto con otros ámbitos de la institución, los planes que desarrollan, etc.</a:t>
            </a:r>
          </a:p>
        </p:txBody>
      </p:sp>
      <p:sp>
        <p:nvSpPr>
          <p:cNvPr id="5" name="CuadroTexto 4">
            <a:extLst>
              <a:ext uri="{FF2B5EF4-FFF2-40B4-BE49-F238E27FC236}">
                <a16:creationId xmlns:a16="http://schemas.microsoft.com/office/drawing/2014/main" id="{AF9DF25B-905C-418E-93C4-33FF5701870F}"/>
              </a:ext>
            </a:extLst>
          </p:cNvPr>
          <p:cNvSpPr txBox="1"/>
          <p:nvPr/>
        </p:nvSpPr>
        <p:spPr>
          <a:xfrm>
            <a:off x="1460308" y="983848"/>
            <a:ext cx="9271384" cy="584775"/>
          </a:xfrm>
          <a:prstGeom prst="rect">
            <a:avLst/>
          </a:prstGeom>
          <a:noFill/>
        </p:spPr>
        <p:txBody>
          <a:bodyPr wrap="none" rtlCol="0">
            <a:spAutoFit/>
          </a:bodyPr>
          <a:lstStyle/>
          <a:p>
            <a:r>
              <a:rPr lang="es-AR" sz="3200" b="1" dirty="0"/>
              <a:t>Observaciones y propuestas para modificar esa visión</a:t>
            </a:r>
          </a:p>
        </p:txBody>
      </p:sp>
    </p:spTree>
    <p:extLst>
      <p:ext uri="{BB962C8B-B14F-4D97-AF65-F5344CB8AC3E}">
        <p14:creationId xmlns:p14="http://schemas.microsoft.com/office/powerpoint/2010/main" val="3098958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2653818-2405-4506-B6C9-77A9759E8DE6}"/>
              </a:ext>
            </a:extLst>
          </p:cNvPr>
          <p:cNvSpPr txBox="1"/>
          <p:nvPr/>
        </p:nvSpPr>
        <p:spPr>
          <a:xfrm>
            <a:off x="657116" y="706053"/>
            <a:ext cx="10382491" cy="2554545"/>
          </a:xfrm>
          <a:prstGeom prst="rect">
            <a:avLst/>
          </a:prstGeom>
          <a:noFill/>
        </p:spPr>
        <p:txBody>
          <a:bodyPr wrap="square" rtlCol="0">
            <a:spAutoFit/>
          </a:bodyPr>
          <a:lstStyle/>
          <a:p>
            <a:r>
              <a:rPr lang="es-AR" sz="3200" i="1" dirty="0"/>
              <a:t>No hay espacio alguno para la adhesión el Movimiento de Acceso Abierto ni para las políticas institucionales de acceso abierto ni para la vinculación con la Biblioteca Electrónica de Ciencia y Tecnología ni para la concepción de las BU como Centros de Recursos para el Aprendizaje y la Investigación</a:t>
            </a:r>
          </a:p>
        </p:txBody>
      </p:sp>
      <p:sp>
        <p:nvSpPr>
          <p:cNvPr id="3" name="CuadroTexto 2">
            <a:extLst>
              <a:ext uri="{FF2B5EF4-FFF2-40B4-BE49-F238E27FC236}">
                <a16:creationId xmlns:a16="http://schemas.microsoft.com/office/drawing/2014/main" id="{5D600509-3F94-425D-90FD-1F5A83E23D25}"/>
              </a:ext>
            </a:extLst>
          </p:cNvPr>
          <p:cNvSpPr txBox="1"/>
          <p:nvPr/>
        </p:nvSpPr>
        <p:spPr>
          <a:xfrm>
            <a:off x="761287" y="3597403"/>
            <a:ext cx="10278319" cy="2554545"/>
          </a:xfrm>
          <a:prstGeom prst="rect">
            <a:avLst/>
          </a:prstGeom>
          <a:noFill/>
        </p:spPr>
        <p:txBody>
          <a:bodyPr wrap="square" rtlCol="0">
            <a:spAutoFit/>
          </a:bodyPr>
          <a:lstStyle/>
          <a:p>
            <a:r>
              <a:rPr lang="es-AR" sz="3200" i="1" dirty="0"/>
              <a:t>La visión debería enfocarse en los servicios y facilidades que ofrecen las bibliotecas dentro y fuera de los edificios. Los recursos que se ofrecen y las herramientas de recuperación. También considerar los roles de los bibliotecarios en apoyo a la enseñanza y a la investigación.</a:t>
            </a:r>
          </a:p>
        </p:txBody>
      </p:sp>
    </p:spTree>
    <p:extLst>
      <p:ext uri="{BB962C8B-B14F-4D97-AF65-F5344CB8AC3E}">
        <p14:creationId xmlns:p14="http://schemas.microsoft.com/office/powerpoint/2010/main" val="3383577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C63DEB8E-6789-4ADA-8E4D-E51188B0D3D4}"/>
              </a:ext>
            </a:extLst>
          </p:cNvPr>
          <p:cNvSpPr txBox="1"/>
          <p:nvPr/>
        </p:nvSpPr>
        <p:spPr>
          <a:xfrm>
            <a:off x="1099596" y="1989301"/>
            <a:ext cx="10498237" cy="2554545"/>
          </a:xfrm>
          <a:prstGeom prst="rect">
            <a:avLst/>
          </a:prstGeom>
          <a:noFill/>
        </p:spPr>
        <p:txBody>
          <a:bodyPr wrap="square" rtlCol="0">
            <a:spAutoFit/>
          </a:bodyPr>
          <a:lstStyle/>
          <a:p>
            <a:r>
              <a:rPr lang="es-AR" sz="3200" dirty="0"/>
              <a:t>La evaluación tendría que enfocarse en los procesos y sus resultados. No importa cuántos libros, ni cuántas suscripciones, sino cómo se busca y encuentra la información, cómo se enseña a los usuarios, cómo colabora con la investigación</a:t>
            </a:r>
            <a:r>
              <a:rPr lang="es-AR" dirty="0"/>
              <a:t>.</a:t>
            </a:r>
          </a:p>
        </p:txBody>
      </p:sp>
    </p:spTree>
    <p:extLst>
      <p:ext uri="{BB962C8B-B14F-4D97-AF65-F5344CB8AC3E}">
        <p14:creationId xmlns:p14="http://schemas.microsoft.com/office/powerpoint/2010/main" val="338886418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441</Words>
  <Application>Microsoft Office PowerPoint</Application>
  <PresentationFormat>Panorámica</PresentationFormat>
  <Paragraphs>29</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Calibri</vt:lpstr>
      <vt:lpstr>Calibri Light</vt:lpstr>
      <vt:lpstr>Tema de Office</vt:lpstr>
      <vt:lpstr>Evaluación institucional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Evaluación institucional</dc:title>
  <dc:creator>Soto, Susana</dc:creator>
  <cp:lastModifiedBy>Soto, Susana</cp:lastModifiedBy>
  <cp:revision>6</cp:revision>
  <dcterms:created xsi:type="dcterms:W3CDTF">2021-10-22T01:59:52Z</dcterms:created>
  <dcterms:modified xsi:type="dcterms:W3CDTF">2021-10-22T05:14:11Z</dcterms:modified>
</cp:coreProperties>
</file>