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74" r:id="rId2"/>
    <p:sldId id="373" r:id="rId3"/>
    <p:sldId id="479" r:id="rId4"/>
    <p:sldId id="288" r:id="rId5"/>
    <p:sldId id="408" r:id="rId6"/>
    <p:sldId id="409" r:id="rId7"/>
    <p:sldId id="417" r:id="rId8"/>
    <p:sldId id="410" r:id="rId9"/>
    <p:sldId id="374" r:id="rId10"/>
    <p:sldId id="420" r:id="rId11"/>
    <p:sldId id="448" r:id="rId12"/>
    <p:sldId id="446" r:id="rId13"/>
    <p:sldId id="447" r:id="rId14"/>
    <p:sldId id="457" r:id="rId15"/>
    <p:sldId id="449" r:id="rId16"/>
    <p:sldId id="450" r:id="rId17"/>
    <p:sldId id="451" r:id="rId18"/>
    <p:sldId id="452" r:id="rId19"/>
    <p:sldId id="453" r:id="rId20"/>
    <p:sldId id="454" r:id="rId21"/>
    <p:sldId id="455" r:id="rId22"/>
    <p:sldId id="456" r:id="rId23"/>
    <p:sldId id="375" r:id="rId24"/>
    <p:sldId id="377" r:id="rId25"/>
    <p:sldId id="443" r:id="rId26"/>
    <p:sldId id="444" r:id="rId27"/>
    <p:sldId id="478" r:id="rId28"/>
    <p:sldId id="482" r:id="rId29"/>
    <p:sldId id="483" r:id="rId30"/>
    <p:sldId id="376" r:id="rId31"/>
    <p:sldId id="412" r:id="rId32"/>
    <p:sldId id="411" r:id="rId33"/>
    <p:sldId id="480" r:id="rId34"/>
    <p:sldId id="481" r:id="rId35"/>
    <p:sldId id="465" r:id="rId36"/>
    <p:sldId id="382" r:id="rId37"/>
    <p:sldId id="383" r:id="rId38"/>
    <p:sldId id="466" r:id="rId39"/>
    <p:sldId id="467" r:id="rId40"/>
    <p:sldId id="469" r:id="rId41"/>
    <p:sldId id="470" r:id="rId42"/>
    <p:sldId id="471" r:id="rId43"/>
    <p:sldId id="394" r:id="rId44"/>
    <p:sldId id="415" r:id="rId45"/>
    <p:sldId id="477" r:id="rId46"/>
    <p:sldId id="484" r:id="rId47"/>
    <p:sldId id="396" r:id="rId48"/>
    <p:sldId id="437" r:id="rId49"/>
    <p:sldId id="438" r:id="rId50"/>
    <p:sldId id="439" r:id="rId51"/>
    <p:sldId id="397" r:id="rId52"/>
    <p:sldId id="464" r:id="rId53"/>
    <p:sldId id="474" r:id="rId54"/>
    <p:sldId id="475" r:id="rId55"/>
    <p:sldId id="476" r:id="rId56"/>
    <p:sldId id="473" r:id="rId57"/>
    <p:sldId id="472" r:id="rId58"/>
    <p:sldId id="398" r:id="rId59"/>
    <p:sldId id="416" r:id="rId60"/>
    <p:sldId id="399" r:id="rId61"/>
    <p:sldId id="400" r:id="rId62"/>
    <p:sldId id="401" r:id="rId63"/>
    <p:sldId id="441" r:id="rId64"/>
    <p:sldId id="28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F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70" autoAdjust="0"/>
    <p:restoredTop sz="86385" autoAdjust="0"/>
  </p:normalViewPr>
  <p:slideViewPr>
    <p:cSldViewPr>
      <p:cViewPr>
        <p:scale>
          <a:sx n="60" d="100"/>
          <a:sy n="60" d="100"/>
        </p:scale>
        <p:origin x="-858" y="-180"/>
      </p:cViewPr>
      <p:guideLst>
        <p:guide orient="horz" pos="2160"/>
        <p:guide pos="2880"/>
      </p:guideLst>
    </p:cSldViewPr>
  </p:slideViewPr>
  <p:outlineViewPr>
    <p:cViewPr>
      <p:scale>
        <a:sx n="33" d="100"/>
        <a:sy n="33" d="100"/>
      </p:scale>
      <p:origin x="0" y="6000"/>
    </p:cViewPr>
  </p:outlineViewPr>
  <p:notesTextViewPr>
    <p:cViewPr>
      <p:scale>
        <a:sx n="1" d="1"/>
        <a:sy n="1" d="1"/>
      </p:scale>
      <p:origin x="0" y="0"/>
    </p:cViewPr>
  </p:notesTextViewPr>
  <p:sorterViewPr>
    <p:cViewPr>
      <p:scale>
        <a:sx n="125" d="100"/>
        <a:sy n="125" d="100"/>
      </p:scale>
      <p:origin x="0" y="3144"/>
    </p:cViewPr>
  </p:sorterViewPr>
  <p:notesViewPr>
    <p:cSldViewPr>
      <p:cViewPr varScale="1">
        <p:scale>
          <a:sx n="55" d="100"/>
          <a:sy n="55" d="100"/>
        </p:scale>
        <p:origin x="-281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1129D1-21D4-4E47-A076-E7804D40E7D9}" type="datetimeFigureOut">
              <a:rPr lang="en-US" smtClean="0"/>
              <a:t>9/25/2016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D44DD-846C-4065-AD45-4719059B4722}" type="slidenum">
              <a:rPr lang="en-US" smtClean="0"/>
              <a:t>‹#›</a:t>
            </a:fld>
            <a:endParaRPr lang="en-US"/>
          </a:p>
        </p:txBody>
      </p:sp>
    </p:spTree>
    <p:extLst>
      <p:ext uri="{BB962C8B-B14F-4D97-AF65-F5344CB8AC3E}">
        <p14:creationId xmlns:p14="http://schemas.microsoft.com/office/powerpoint/2010/main" val="273552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to Amazon.com where a very complex business environment is presented</a:t>
            </a:r>
            <a:r>
              <a:rPr lang="en-US" baseline="0" dirty="0" smtClean="0"/>
              <a:t> seamlessly.  </a:t>
            </a:r>
            <a:endParaRPr lang="en-US" dirty="0"/>
          </a:p>
        </p:txBody>
      </p:sp>
      <p:sp>
        <p:nvSpPr>
          <p:cNvPr id="4" name="Slide Number Placeholder 3"/>
          <p:cNvSpPr>
            <a:spLocks noGrp="1"/>
          </p:cNvSpPr>
          <p:nvPr>
            <p:ph type="sldNum" sz="quarter" idx="10"/>
          </p:nvPr>
        </p:nvSpPr>
        <p:spPr/>
        <p:txBody>
          <a:bodyPr/>
          <a:lstStyle/>
          <a:p>
            <a:fld id="{BB93C5C4-A472-42A8-AB75-DB4F890204BF}" type="slidenum">
              <a:rPr lang="en-US" smtClean="0"/>
              <a:t>38</a:t>
            </a:fld>
            <a:endParaRPr lang="en-US"/>
          </a:p>
        </p:txBody>
      </p:sp>
    </p:spTree>
    <p:extLst>
      <p:ext uri="{BB962C8B-B14F-4D97-AF65-F5344CB8AC3E}">
        <p14:creationId xmlns:p14="http://schemas.microsoft.com/office/powerpoint/2010/main" val="366473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93C5C4-A472-42A8-AB75-DB4F890204BF}"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93C5C4-A472-42A8-AB75-DB4F890204BF}" type="slidenum">
              <a:rPr lang="en-US" smtClean="0">
                <a:solidFill>
                  <a:prstClr val="black"/>
                </a:solidFill>
              </a:rPr>
              <a:pPr/>
              <a:t>42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3893EDB-541A-450D-BD6A-0842025348F4}" type="datetimeFigureOut">
              <a:rPr lang="en-US" smtClean="0"/>
              <a:t>9/25/2016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E67DD53-F6F1-406F-B1C6-89BED1CF95E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893EDB-541A-450D-BD6A-0842025348F4}"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7DD53-F6F1-406F-B1C6-89BED1CF95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3893EDB-541A-450D-BD6A-0842025348F4}" type="datetimeFigureOut">
              <a:rPr lang="en-US" smtClean="0"/>
              <a:t>9/25/2016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E67DD53-F6F1-406F-B1C6-89BED1CF95E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3893EDB-541A-450D-BD6A-0842025348F4}"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E67DD53-F6F1-406F-B1C6-89BED1CF95EC}"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3893EDB-541A-450D-BD6A-0842025348F4}" type="datetimeFigureOut">
              <a:rPr lang="en-US" smtClean="0"/>
              <a:t>9/25/2016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E67DD53-F6F1-406F-B1C6-89BED1CF95E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3893EDB-541A-450D-BD6A-0842025348F4}" type="datetimeFigureOut">
              <a:rPr lang="en-US" smtClean="0"/>
              <a:t>9/25/2016</a:t>
            </a:fld>
            <a:endParaRPr lang="en-US"/>
          </a:p>
        </p:txBody>
      </p:sp>
      <p:sp>
        <p:nvSpPr>
          <p:cNvPr id="10" name="Slide Number Placeholder 9"/>
          <p:cNvSpPr>
            <a:spLocks noGrp="1"/>
          </p:cNvSpPr>
          <p:nvPr>
            <p:ph type="sldNum" sz="quarter" idx="16"/>
          </p:nvPr>
        </p:nvSpPr>
        <p:spPr/>
        <p:txBody>
          <a:bodyPr rtlCol="0"/>
          <a:lstStyle/>
          <a:p>
            <a:fld id="{CE67DD53-F6F1-406F-B1C6-89BED1CF95EC}"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3893EDB-541A-450D-BD6A-0842025348F4}" type="datetimeFigureOut">
              <a:rPr lang="en-US" smtClean="0"/>
              <a:t>9/25/2016</a:t>
            </a:fld>
            <a:endParaRPr lang="en-US"/>
          </a:p>
        </p:txBody>
      </p:sp>
      <p:sp>
        <p:nvSpPr>
          <p:cNvPr id="12" name="Slide Number Placeholder 11"/>
          <p:cNvSpPr>
            <a:spLocks noGrp="1"/>
          </p:cNvSpPr>
          <p:nvPr>
            <p:ph type="sldNum" sz="quarter" idx="16"/>
          </p:nvPr>
        </p:nvSpPr>
        <p:spPr/>
        <p:txBody>
          <a:bodyPr rtlCol="0"/>
          <a:lstStyle/>
          <a:p>
            <a:fld id="{CE67DD53-F6F1-406F-B1C6-89BED1CF95EC}"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3893EDB-541A-450D-BD6A-0842025348F4}" type="datetimeFigureOut">
              <a:rPr lang="en-US" smtClean="0"/>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E67DD53-F6F1-406F-B1C6-89BED1CF95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93EDB-541A-450D-BD6A-0842025348F4}" type="datetimeFigureOut">
              <a:rPr lang="en-US" smtClean="0"/>
              <a:t>9/25/2016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E67DD53-F6F1-406F-B1C6-89BED1CF95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3893EDB-541A-450D-BD6A-0842025348F4}"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E67DD53-F6F1-406F-B1C6-89BED1CF95EC}"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3893EDB-541A-450D-BD6A-0842025348F4}" type="datetimeFigureOut">
              <a:rPr lang="en-US" smtClean="0"/>
              <a:t>9/25/2016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E67DD53-F6F1-406F-B1C6-89BED1CF95EC}"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3893EDB-541A-450D-BD6A-0842025348F4}" type="datetimeFigureOut">
              <a:rPr lang="en-US" smtClean="0"/>
              <a:t>9/25/2016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E67DD53-F6F1-406F-B1C6-89BED1CF95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witter.com/mbreeding" TargetMode="External"/><Relationship Id="rId2" Type="http://schemas.openxmlformats.org/officeDocument/2006/relationships/hyperlink" Target="http://www.librarytechnology.or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loc.gov/aba/rda/"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loc.gov/bibframe/"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librarytechnology.org/map.pl?ILS=Koh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www.conabip.gob.ar/faq/digibepe" TargetMode="External"/><Relationship Id="rId2" Type="http://schemas.openxmlformats.org/officeDocument/2006/relationships/hyperlink" Target="http://kobli.bage.es/"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open-ils.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203288" cy="1066800"/>
          </a:xfrm>
        </p:spPr>
        <p:txBody>
          <a:bodyPr>
            <a:normAutofit fontScale="90000"/>
          </a:bodyPr>
          <a:lstStyle/>
          <a:p>
            <a:r>
              <a:rPr kumimoji="0" lang="es-AR" sz="4400" b="1" i="0" kern="1200" cap="none" noProof="0" dirty="0" smtClean="0">
                <a:solidFill>
                  <a:schemeClr val="tx2"/>
                </a:solidFill>
                <a:effectLst/>
              </a:rPr>
              <a:t>Tecnológicas Estratégicas de las Bibliotecas</a:t>
            </a:r>
            <a:endParaRPr lang="es-AR" sz="3600" cap="none" noProof="0" dirty="0"/>
          </a:p>
        </p:txBody>
      </p:sp>
      <p:sp>
        <p:nvSpPr>
          <p:cNvPr id="4" name="Rectangle 3"/>
          <p:cNvSpPr/>
          <p:nvPr/>
        </p:nvSpPr>
        <p:spPr>
          <a:xfrm>
            <a:off x="76200" y="3962400"/>
            <a:ext cx="4800600" cy="1754326"/>
          </a:xfrm>
          <a:prstGeom prst="rect">
            <a:avLst/>
          </a:prstGeom>
        </p:spPr>
        <p:txBody>
          <a:bodyPr wrap="square">
            <a:spAutoFit/>
          </a:bodyPr>
          <a:lstStyle/>
          <a:p>
            <a:r>
              <a:rPr lang="en-US" dirty="0" smtClean="0"/>
              <a:t>Marshall Breeding</a:t>
            </a:r>
          </a:p>
          <a:p>
            <a:r>
              <a:rPr lang="en-US" dirty="0" smtClean="0"/>
              <a:t>Independent Consultant, Author, and</a:t>
            </a:r>
          </a:p>
          <a:p>
            <a:r>
              <a:rPr lang="en-US" dirty="0" smtClean="0"/>
              <a:t>Founder and Publisher, Library Technology Guides</a:t>
            </a:r>
          </a:p>
          <a:p>
            <a:r>
              <a:rPr lang="en-US" dirty="0" smtClean="0">
                <a:hlinkClick r:id="rId2"/>
              </a:rPr>
              <a:t>http://librarytechnology.org/</a:t>
            </a:r>
            <a:endParaRPr lang="en-US" dirty="0" smtClean="0"/>
          </a:p>
          <a:p>
            <a:r>
              <a:rPr lang="en-US" dirty="0" smtClean="0">
                <a:hlinkClick r:id="rId3"/>
              </a:rPr>
              <a:t>http://twitter.com/mbreeding</a:t>
            </a:r>
            <a:endParaRPr lang="en-US" dirty="0" smtClean="0"/>
          </a:p>
          <a:p>
            <a:endParaRPr lang="en-US" dirty="0"/>
          </a:p>
        </p:txBody>
      </p:sp>
      <p:sp>
        <p:nvSpPr>
          <p:cNvPr id="5" name="TextBox 4"/>
          <p:cNvSpPr txBox="1"/>
          <p:nvPr/>
        </p:nvSpPr>
        <p:spPr>
          <a:xfrm>
            <a:off x="152400" y="6183868"/>
            <a:ext cx="2132315" cy="369332"/>
          </a:xfrm>
          <a:prstGeom prst="rect">
            <a:avLst/>
          </a:prstGeom>
          <a:noFill/>
        </p:spPr>
        <p:txBody>
          <a:bodyPr wrap="none" rtlCol="0">
            <a:spAutoFit/>
          </a:bodyPr>
          <a:lstStyle/>
          <a:p>
            <a:r>
              <a:rPr lang="en-US" dirty="0" smtClean="0"/>
              <a:t>29 </a:t>
            </a:r>
            <a:r>
              <a:rPr lang="en-US" dirty="0" err="1" smtClean="0"/>
              <a:t>Septiembre</a:t>
            </a:r>
            <a:r>
              <a:rPr lang="en-US" dirty="0" smtClean="0"/>
              <a:t> 2016</a:t>
            </a:r>
            <a:endParaRPr lang="en-US" dirty="0" smtClean="0"/>
          </a:p>
        </p:txBody>
      </p:sp>
      <p:sp>
        <p:nvSpPr>
          <p:cNvPr id="6" name="Subtitle 5"/>
          <p:cNvSpPr txBox="1">
            <a:spLocks noGrp="1"/>
          </p:cNvSpPr>
          <p:nvPr>
            <p:ph type="subTitle" idx="1"/>
          </p:nvPr>
        </p:nvSpPr>
        <p:spPr>
          <a:xfrm>
            <a:off x="568178" y="1752600"/>
            <a:ext cx="8039100" cy="646331"/>
          </a:xfrm>
          <a:prstGeom prst="rect">
            <a:avLst/>
          </a:prstGeom>
          <a:noFill/>
        </p:spPr>
        <p:txBody>
          <a:bodyPr wrap="square" rtlCol="0">
            <a:spAutoFit/>
          </a:bodyPr>
          <a:lstStyle/>
          <a:p>
            <a:pPr lvl="0"/>
            <a:r>
              <a:rPr kumimoji="0" lang="es-AR" sz="2600" b="0" i="0" u="none" strike="noStrike" kern="1200" noProof="0" dirty="0" smtClean="0">
                <a:solidFill>
                  <a:srgbClr val="FFFFFF"/>
                </a:solidFill>
                <a:effectLst/>
                <a:latin typeface="+mn-lt"/>
                <a:ea typeface="+mn-ea"/>
                <a:cs typeface="+mn-cs"/>
              </a:rPr>
              <a:t>Funcionalidades Deseables en los sistemas de gestión y descubrimiento </a:t>
            </a:r>
            <a:endParaRPr kumimoji="0" lang="es-AR" sz="3600" kern="1200" noProof="0" dirty="0" smtClean="0">
              <a:solidFill>
                <a:schemeClr val="tx2"/>
              </a:solidFill>
              <a:effectLst/>
              <a:latin typeface="+mj-lt"/>
              <a:ea typeface="+mj-ea"/>
              <a:cs typeface="+mj-cs"/>
            </a:endParaRPr>
          </a:p>
        </p:txBody>
      </p:sp>
      <p:sp>
        <p:nvSpPr>
          <p:cNvPr id="7" name="TextBox 6"/>
          <p:cNvSpPr txBox="1"/>
          <p:nvPr/>
        </p:nvSpPr>
        <p:spPr>
          <a:xfrm>
            <a:off x="2463800" y="6034445"/>
            <a:ext cx="4451155" cy="523220"/>
          </a:xfrm>
          <a:prstGeom prst="rect">
            <a:avLst/>
          </a:prstGeom>
          <a:noFill/>
        </p:spPr>
        <p:txBody>
          <a:bodyPr wrap="none" rtlCol="0">
            <a:spAutoFit/>
          </a:bodyPr>
          <a:lstStyle/>
          <a:p>
            <a:r>
              <a:rPr lang="en-US" sz="2800" dirty="0" smtClean="0"/>
              <a:t>Segundo Workshop National</a:t>
            </a:r>
            <a:endParaRPr lang="en-US" sz="2800"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530000"/>
            <a:ext cx="11239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299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Industry Trends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Continued Consolidation</a:t>
            </a:r>
          </a:p>
          <a:p>
            <a:r>
              <a:rPr lang="en-US" dirty="0" smtClean="0"/>
              <a:t>International companies increasingly</a:t>
            </a:r>
            <a:r>
              <a:rPr lang="en-US" baseline="0" dirty="0" smtClean="0"/>
              <a:t> dominate in a growing set of international regions</a:t>
            </a:r>
          </a:p>
          <a:p>
            <a:r>
              <a:rPr lang="en-US" baseline="0" dirty="0" smtClean="0"/>
              <a:t>Discovery services now routine infrastructure in academic libraries</a:t>
            </a:r>
          </a:p>
          <a:p>
            <a:r>
              <a:rPr lang="en-US" baseline="0" dirty="0" smtClean="0"/>
              <a:t>New Generation systems becoming better established</a:t>
            </a:r>
          </a:p>
          <a:p>
            <a:r>
              <a:rPr lang="en-US" baseline="0" dirty="0" smtClean="0"/>
              <a:t>New and existing systems shifting to hosted or SaaS deployment</a:t>
            </a:r>
          </a:p>
          <a:p>
            <a:r>
              <a:rPr lang="en-US" dirty="0" smtClean="0"/>
              <a:t>Subscription-based</a:t>
            </a:r>
            <a:r>
              <a:rPr lang="en-US" baseline="0" dirty="0" smtClean="0"/>
              <a:t> technology </a:t>
            </a:r>
            <a:r>
              <a:rPr lang="en-US" baseline="0" dirty="0" smtClean="0"/>
              <a:t>infrastructure or cloud-housed systems rather than local hardware</a:t>
            </a:r>
          </a:p>
        </p:txBody>
      </p:sp>
    </p:spTree>
    <p:extLst>
      <p:ext uri="{BB962C8B-B14F-4D97-AF65-F5344CB8AC3E}">
        <p14:creationId xmlns:p14="http://schemas.microsoft.com/office/powerpoint/2010/main" val="112196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Transformation</a:t>
            </a:r>
            <a:r>
              <a:rPr lang="en-US" baseline="0" dirty="0" smtClean="0"/>
              <a:t> in Bibliographic Management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Traditional bibliographic  conventions undergoing transformation</a:t>
            </a:r>
          </a:p>
          <a:p>
            <a:r>
              <a:rPr lang="en-US" dirty="0" smtClean="0"/>
              <a:t>RDA: new set of cataloging</a:t>
            </a:r>
            <a:r>
              <a:rPr lang="en-US" baseline="0" dirty="0" smtClean="0"/>
              <a:t> rules</a:t>
            </a:r>
          </a:p>
          <a:p>
            <a:r>
              <a:rPr lang="en-US" baseline="0" dirty="0" smtClean="0"/>
              <a:t>Linked Data: increased interest in applying to library collections</a:t>
            </a:r>
          </a:p>
          <a:p>
            <a:r>
              <a:rPr lang="en-US" baseline="0" dirty="0" smtClean="0"/>
              <a:t>BIBFRAME: mapping of MARC21 to Linked Data</a:t>
            </a:r>
          </a:p>
          <a:p>
            <a:r>
              <a:rPr lang="en-US" baseline="0" dirty="0" smtClean="0"/>
              <a:t>Library involvement with institutional research data</a:t>
            </a:r>
          </a:p>
          <a:p>
            <a:r>
              <a:rPr lang="en-US" baseline="0" dirty="0" smtClean="0"/>
              <a:t>Support of Digital Humanities: Text-encoding</a:t>
            </a:r>
            <a:r>
              <a:rPr lang="en-US" dirty="0" smtClean="0"/>
              <a:t> Initiative and other analytical tools</a:t>
            </a:r>
            <a:endParaRPr lang="en-US" dirty="0"/>
          </a:p>
        </p:txBody>
      </p:sp>
    </p:spTree>
    <p:extLst>
      <p:ext uri="{BB962C8B-B14F-4D97-AF65-F5344CB8AC3E}">
        <p14:creationId xmlns:p14="http://schemas.microsoft.com/office/powerpoint/2010/main" val="2011260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a:t>
            </a:r>
            <a:endParaRPr lang="en-US" dirty="0"/>
          </a:p>
        </p:txBody>
      </p:sp>
      <p:sp>
        <p:nvSpPr>
          <p:cNvPr id="3" name="Text Placeholder 2"/>
          <p:cNvSpPr>
            <a:spLocks noGrp="1"/>
          </p:cNvSpPr>
          <p:nvPr>
            <p:ph type="body" idx="4294967295"/>
          </p:nvPr>
        </p:nvSpPr>
        <p:spPr/>
        <p:txBody>
          <a:bodyPr/>
          <a:lstStyle/>
          <a:p>
            <a:r>
              <a:rPr lang="en-US" dirty="0" smtClean="0"/>
              <a:t>Resource</a:t>
            </a:r>
            <a:r>
              <a:rPr lang="en-US" baseline="0" dirty="0" smtClean="0"/>
              <a:t> Description and Access</a:t>
            </a:r>
          </a:p>
          <a:p>
            <a:pPr lvl="1"/>
            <a:r>
              <a:rPr lang="en-US" dirty="0" smtClean="0">
                <a:hlinkClick r:id="rId2"/>
              </a:rPr>
              <a:t>http://www.loc.gov/aba/rda/</a:t>
            </a:r>
            <a:endParaRPr lang="en-US" dirty="0" smtClean="0"/>
          </a:p>
          <a:p>
            <a:pPr lvl="0"/>
            <a:r>
              <a:rPr lang="en-US" dirty="0" smtClean="0"/>
              <a:t>Major</a:t>
            </a:r>
            <a:r>
              <a:rPr lang="en-US" baseline="0" dirty="0" smtClean="0"/>
              <a:t> change relative to resources devoted to transition</a:t>
            </a:r>
          </a:p>
          <a:p>
            <a:pPr lvl="0"/>
            <a:r>
              <a:rPr lang="en-US" baseline="0" dirty="0" smtClean="0"/>
              <a:t>Minor impact relative to operational and strategic use of metadata</a:t>
            </a:r>
          </a:p>
        </p:txBody>
      </p:sp>
    </p:spTree>
    <p:extLst>
      <p:ext uri="{BB962C8B-B14F-4D97-AF65-F5344CB8AC3E}">
        <p14:creationId xmlns:p14="http://schemas.microsoft.com/office/powerpoint/2010/main" val="463328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BIBFRAME</a:t>
            </a:r>
            <a:endParaRPr lang="en-US" dirty="0"/>
          </a:p>
        </p:txBody>
      </p:sp>
      <p:sp>
        <p:nvSpPr>
          <p:cNvPr id="3" name="Text Placeholder 2"/>
          <p:cNvSpPr>
            <a:spLocks noGrp="1"/>
          </p:cNvSpPr>
          <p:nvPr>
            <p:ph type="body" idx="4294967295"/>
          </p:nvPr>
        </p:nvSpPr>
        <p:spPr/>
        <p:txBody>
          <a:bodyPr>
            <a:normAutofit lnSpcReduction="10000"/>
          </a:bodyPr>
          <a:lstStyle/>
          <a:p>
            <a:r>
              <a:rPr lang="en-US" dirty="0" smtClean="0"/>
              <a:t>Emerged from the Initiative</a:t>
            </a:r>
            <a:r>
              <a:rPr lang="en-US" baseline="0" dirty="0" smtClean="0"/>
              <a:t> for Bibliographic Transformation of the Library of Congress</a:t>
            </a:r>
          </a:p>
          <a:p>
            <a:pPr lvl="1"/>
            <a:r>
              <a:rPr lang="en-US" baseline="0" dirty="0" smtClean="0">
                <a:hlinkClick r:id="rId2"/>
              </a:rPr>
              <a:t>http://www.loc.gov/bibframe/</a:t>
            </a:r>
            <a:endParaRPr lang="en-US" baseline="0" dirty="0" smtClean="0"/>
          </a:p>
          <a:p>
            <a:pPr lvl="1"/>
            <a:r>
              <a:rPr lang="en-US" dirty="0"/>
              <a:t>b</a:t>
            </a:r>
            <a:r>
              <a:rPr lang="en-US" dirty="0" smtClean="0"/>
              <a:t>ibframe.org</a:t>
            </a:r>
          </a:p>
          <a:p>
            <a:r>
              <a:rPr lang="en-US" dirty="0" smtClean="0"/>
              <a:t>Replacement for MARC (Machine Readable Cataloging), but broader in scope</a:t>
            </a:r>
          </a:p>
          <a:p>
            <a:r>
              <a:rPr lang="en-US" dirty="0" smtClean="0"/>
              <a:t>Encoded using RDF (Resource Description Framework)</a:t>
            </a:r>
          </a:p>
          <a:p>
            <a:r>
              <a:rPr lang="en-US" dirty="0" smtClean="0"/>
              <a:t>Major departure from MARC</a:t>
            </a:r>
          </a:p>
          <a:p>
            <a:r>
              <a:rPr lang="en-US" dirty="0" smtClean="0"/>
              <a:t>Today more conceptual than operational</a:t>
            </a:r>
          </a:p>
        </p:txBody>
      </p:sp>
      <p:pic>
        <p:nvPicPr>
          <p:cNvPr id="1026" name="Picture 2" descr="bf: BIB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42875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596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fontAlgn="auto">
              <a:spcAft>
                <a:spcPts val="0"/>
              </a:spcAft>
              <a:defRPr/>
            </a:pPr>
            <a:r>
              <a:rPr lang="es-AR" dirty="0"/>
              <a:t>Transformación de las tecnologías</a:t>
            </a:r>
          </a:p>
        </p:txBody>
      </p:sp>
      <p:sp>
        <p:nvSpPr>
          <p:cNvPr id="3" name="Content Placeholder 2"/>
          <p:cNvSpPr>
            <a:spLocks noGrp="1"/>
          </p:cNvSpPr>
          <p:nvPr>
            <p:ph sz="quarter" idx="1"/>
          </p:nvPr>
        </p:nvSpPr>
        <p:spPr>
          <a:xfrm>
            <a:off x="612775" y="1600200"/>
            <a:ext cx="8153400" cy="4495800"/>
          </a:xfrm>
        </p:spPr>
        <p:txBody>
          <a:bodyPr>
            <a:normAutofit fontScale="92500" lnSpcReduction="10000"/>
          </a:bodyPr>
          <a:lstStyle/>
          <a:p>
            <a:pPr marL="320040" indent="-320040" fontAlgn="auto">
              <a:spcAft>
                <a:spcPts val="0"/>
              </a:spcAft>
              <a:buFont typeface="Wingdings"/>
              <a:buChar char=""/>
              <a:defRPr/>
            </a:pPr>
            <a:r>
              <a:rPr lang="es-AR" dirty="0" smtClean="0"/>
              <a:t>Arquitectura orientada a servicios</a:t>
            </a:r>
          </a:p>
          <a:p>
            <a:pPr marL="320040" indent="-320040" fontAlgn="auto">
              <a:spcAft>
                <a:spcPts val="0"/>
              </a:spcAft>
              <a:buFont typeface="Wingdings"/>
              <a:buChar char=""/>
              <a:defRPr/>
            </a:pPr>
            <a:r>
              <a:rPr lang="es-ES" dirty="0"/>
              <a:t>Énfasis en </a:t>
            </a:r>
            <a:r>
              <a:rPr lang="es-ES" dirty="0" smtClean="0"/>
              <a:t>las Interfaces </a:t>
            </a:r>
            <a:r>
              <a:rPr lang="es-ES" dirty="0"/>
              <a:t>de programación de </a:t>
            </a:r>
            <a:r>
              <a:rPr lang="es-ES" dirty="0" smtClean="0"/>
              <a:t>aplicaciones</a:t>
            </a:r>
          </a:p>
          <a:p>
            <a:pPr marL="320040" indent="-320040" fontAlgn="auto">
              <a:spcAft>
                <a:spcPts val="0"/>
              </a:spcAft>
              <a:buFont typeface="Wingdings"/>
              <a:buChar char=""/>
              <a:defRPr/>
            </a:pPr>
            <a:r>
              <a:rPr lang="es-AR" dirty="0" smtClean="0"/>
              <a:t>Integración de las aplicaciones sociales en infraestructura básica</a:t>
            </a:r>
          </a:p>
          <a:p>
            <a:pPr marL="320040" indent="-320040" fontAlgn="auto">
              <a:spcAft>
                <a:spcPts val="0"/>
              </a:spcAft>
              <a:buFont typeface="Wingdings"/>
              <a:buChar char=""/>
              <a:defRPr/>
            </a:pPr>
            <a:r>
              <a:rPr lang="es-AR" dirty="0" smtClean="0"/>
              <a:t>Computación local a cambio de plataformas en la nube</a:t>
            </a:r>
          </a:p>
          <a:p>
            <a:pPr marL="320040" indent="-320040" fontAlgn="auto">
              <a:spcAft>
                <a:spcPts val="0"/>
              </a:spcAft>
              <a:buFont typeface="Wingdings"/>
              <a:buChar char=""/>
              <a:defRPr/>
            </a:pPr>
            <a:r>
              <a:rPr lang="es-AR" dirty="0" smtClean="0"/>
              <a:t>Nuevas expectativas para múltiples usuarios de software-as-a-</a:t>
            </a:r>
            <a:r>
              <a:rPr lang="es-AR" dirty="0" err="1" smtClean="0"/>
              <a:t>service</a:t>
            </a:r>
            <a:endParaRPr lang="es-AR" dirty="0" smtClean="0"/>
          </a:p>
          <a:p>
            <a:pPr marL="320040" indent="-320040" fontAlgn="auto">
              <a:spcAft>
                <a:spcPts val="0"/>
              </a:spcAft>
              <a:buFont typeface="Wingdings"/>
              <a:buChar char=""/>
              <a:defRPr/>
            </a:pPr>
            <a:r>
              <a:rPr lang="es-ES" dirty="0"/>
              <a:t>Soporte para todos los tipos de dispositivos </a:t>
            </a:r>
            <a:endParaRPr lang="es-ES" dirty="0" smtClean="0"/>
          </a:p>
          <a:p>
            <a:pPr marL="640715" lvl="1" indent="-320040" fontAlgn="auto">
              <a:spcAft>
                <a:spcPts val="0"/>
              </a:spcAft>
              <a:buFont typeface="Wingdings"/>
              <a:buChar char=""/>
              <a:defRPr/>
            </a:pPr>
            <a:r>
              <a:rPr lang="es-AR" dirty="0" smtClean="0"/>
              <a:t>de tamaño completo computadoras / </a:t>
            </a:r>
            <a:r>
              <a:rPr lang="es-AR" dirty="0" err="1" smtClean="0"/>
              <a:t>tablet</a:t>
            </a:r>
            <a:r>
              <a:rPr lang="es-AR" dirty="0" smtClean="0"/>
              <a:t> / móvil</a:t>
            </a:r>
            <a:endParaRPr lang="es-AR" dirty="0"/>
          </a:p>
        </p:txBody>
      </p:sp>
    </p:spTree>
    <p:extLst>
      <p:ext uri="{BB962C8B-B14F-4D97-AF65-F5344CB8AC3E}">
        <p14:creationId xmlns:p14="http://schemas.microsoft.com/office/powerpoint/2010/main" val="45659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s-ES" dirty="0" smtClean="0"/>
              <a:t>Tecnologías de la Computación en Nube</a:t>
            </a:r>
            <a:r>
              <a:rPr lang="en-US" dirty="0" smtClean="0"/>
              <a:t/>
            </a:r>
            <a:br>
              <a:rPr lang="en-US" dirty="0" smtClean="0"/>
            </a:br>
            <a:r>
              <a:rPr lang="en-US" sz="2200" dirty="0" smtClean="0"/>
              <a:t> (Cloud Computing)</a:t>
            </a:r>
            <a:endParaRPr lang="en-US" sz="2200" dirty="0"/>
          </a:p>
        </p:txBody>
      </p:sp>
      <p:sp>
        <p:nvSpPr>
          <p:cNvPr id="64514" name="Text Placeholder 2"/>
          <p:cNvSpPr>
            <a:spLocks noGrp="1"/>
          </p:cNvSpPr>
          <p:nvPr>
            <p:ph type="body" idx="4294967295"/>
          </p:nvPr>
        </p:nvSpPr>
        <p:spPr/>
        <p:txBody>
          <a:bodyPr/>
          <a:lstStyle/>
          <a:p>
            <a:r>
              <a:rPr lang="es-ES" dirty="0" smtClean="0"/>
              <a:t>Las principales tendencias en Tecnología de la Información</a:t>
            </a:r>
          </a:p>
          <a:p>
            <a:r>
              <a:rPr lang="es-ES" dirty="0" smtClean="0"/>
              <a:t>Esencialmente la externalización del alojamiento y gestión del servidor</a:t>
            </a:r>
          </a:p>
          <a:p>
            <a:r>
              <a:rPr lang="es-ES" dirty="0" smtClean="0"/>
              <a:t>Productos de automatización de la mayoría de las nuevas versiones con un cierto sabor de computación en la nube</a:t>
            </a:r>
          </a:p>
          <a:p>
            <a:r>
              <a:rPr lang="es-ES" dirty="0" smtClean="0"/>
              <a:t>Depende del ancho de banda de Internet, que sea rápida y fiable </a:t>
            </a:r>
            <a:r>
              <a:rPr lang="es-ES" sz="1600" dirty="0" smtClean="0"/>
              <a:t>(</a:t>
            </a:r>
            <a:r>
              <a:rPr lang="es-ES" sz="1600" dirty="0" err="1" smtClean="0"/>
              <a:t>fast</a:t>
            </a:r>
            <a:r>
              <a:rPr lang="es-ES" sz="1600" dirty="0" smtClean="0"/>
              <a:t> and </a:t>
            </a:r>
            <a:r>
              <a:rPr lang="es-ES" sz="1600" dirty="0" err="1" smtClean="0"/>
              <a:t>reliable</a:t>
            </a:r>
            <a:r>
              <a:rPr lang="es-ES" sz="1600" dirty="0" smtClean="0"/>
              <a:t>)</a:t>
            </a:r>
          </a:p>
        </p:txBody>
      </p:sp>
    </p:spTree>
    <p:extLst>
      <p:ext uri="{BB962C8B-B14F-4D97-AF65-F5344CB8AC3E}">
        <p14:creationId xmlns:p14="http://schemas.microsoft.com/office/powerpoint/2010/main" val="372033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s-ES" dirty="0" smtClean="0"/>
              <a:t>Biblioteca de automatización en la nube</a:t>
            </a:r>
            <a:endParaRPr lang="en-US" dirty="0"/>
          </a:p>
        </p:txBody>
      </p:sp>
      <p:sp>
        <p:nvSpPr>
          <p:cNvPr id="65538" name="Text Placeholder 2"/>
          <p:cNvSpPr>
            <a:spLocks noGrp="1"/>
          </p:cNvSpPr>
          <p:nvPr>
            <p:ph type="body" idx="4294967295"/>
          </p:nvPr>
        </p:nvSpPr>
        <p:spPr/>
        <p:txBody>
          <a:bodyPr/>
          <a:lstStyle/>
          <a:p>
            <a:r>
              <a:rPr lang="es-ES" dirty="0"/>
              <a:t>Casi todos los proveedores de automatización de bibliotecas ofrecen algún tipo de servicios basados ​​en la nube</a:t>
            </a:r>
            <a:endParaRPr lang="en-US" dirty="0"/>
          </a:p>
          <a:p>
            <a:r>
              <a:rPr lang="es-ES" dirty="0"/>
              <a:t>La responsabilidad de la administración de servidores se mueve de la biblioteca a los Proveedores</a:t>
            </a:r>
          </a:p>
          <a:p>
            <a:r>
              <a:rPr lang="es-ES" dirty="0"/>
              <a:t>Basado en suscripción el nuevo modelo de negocio:</a:t>
            </a:r>
          </a:p>
          <a:p>
            <a:pPr lvl="1"/>
            <a:r>
              <a:rPr lang="es-ES" dirty="0"/>
              <a:t>El pago integral de suscripción anual</a:t>
            </a:r>
          </a:p>
          <a:p>
            <a:r>
              <a:rPr lang="es-ES" dirty="0" smtClean="0"/>
              <a:t>Reduce la </a:t>
            </a:r>
            <a:r>
              <a:rPr lang="es-ES" dirty="0"/>
              <a:t>necesidad de apoyar la tecnología local</a:t>
            </a:r>
          </a:p>
        </p:txBody>
      </p:sp>
    </p:spTree>
    <p:extLst>
      <p:ext uri="{BB962C8B-B14F-4D97-AF65-F5344CB8AC3E}">
        <p14:creationId xmlns:p14="http://schemas.microsoft.com/office/powerpoint/2010/main" val="710986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s-AR" dirty="0" smtClean="0"/>
              <a:t>Cambios en el escenario de automatización de bibliotecas</a:t>
            </a:r>
            <a:endParaRPr lang="es-AR" dirty="0"/>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a:buChar char=""/>
              <a:defRPr/>
            </a:pPr>
            <a:r>
              <a:rPr lang="es-AR" dirty="0" smtClean="0"/>
              <a:t>SIGB (Sistema Integrado de Gestión de Biblioteca) sigue siendo el corazón de la infraestructura</a:t>
            </a:r>
          </a:p>
          <a:p>
            <a:pPr marL="320040" indent="-320040" fontAlgn="auto">
              <a:spcAft>
                <a:spcPts val="0"/>
              </a:spcAft>
              <a:buFont typeface="Wingdings"/>
              <a:buChar char=""/>
              <a:defRPr/>
            </a:pPr>
            <a:r>
              <a:rPr lang="es-AR" dirty="0" smtClean="0"/>
              <a:t>Interés estratégico en tecnologías de descubrimiento</a:t>
            </a:r>
          </a:p>
          <a:p>
            <a:pPr marL="320040" indent="-320040" fontAlgn="auto">
              <a:spcAft>
                <a:spcPts val="0"/>
              </a:spcAft>
              <a:buFont typeface="Wingdings"/>
              <a:buChar char=""/>
              <a:defRPr/>
            </a:pPr>
            <a:r>
              <a:rPr lang="es-AR" dirty="0" smtClean="0"/>
              <a:t>fuerte necesidad de herramientas para gestionar los recursos electrónicos</a:t>
            </a:r>
          </a:p>
          <a:p>
            <a:pPr marL="320040" indent="-320040" fontAlgn="auto">
              <a:spcAft>
                <a:spcPts val="0"/>
              </a:spcAft>
              <a:buFont typeface="Wingdings"/>
              <a:buChar char=""/>
              <a:defRPr/>
            </a:pPr>
            <a:r>
              <a:rPr lang="es-ES" dirty="0"/>
              <a:t>T</a:t>
            </a:r>
            <a:r>
              <a:rPr lang="es-ES" dirty="0" smtClean="0"/>
              <a:t>endencia </a:t>
            </a:r>
            <a:r>
              <a:rPr lang="es-ES" dirty="0"/>
              <a:t>hacia la gestión de </a:t>
            </a:r>
            <a:r>
              <a:rPr lang="es-ES" dirty="0" smtClean="0"/>
              <a:t>recursos </a:t>
            </a:r>
            <a:r>
              <a:rPr lang="es-ES" dirty="0"/>
              <a:t>unificado</a:t>
            </a:r>
            <a:endParaRPr lang="es-AR" dirty="0" smtClean="0"/>
          </a:p>
        </p:txBody>
      </p:sp>
    </p:spTree>
    <p:extLst>
      <p:ext uri="{BB962C8B-B14F-4D97-AF65-F5344CB8AC3E}">
        <p14:creationId xmlns:p14="http://schemas.microsoft.com/office/powerpoint/2010/main" val="1955204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s-AR" dirty="0" smtClean="0"/>
              <a:t>Las tendencias en modelos de implementación de automatización</a:t>
            </a:r>
            <a:endParaRPr lang="es-AR" dirty="0"/>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a:buChar char=""/>
              <a:defRPr/>
            </a:pPr>
            <a:r>
              <a:rPr lang="es-AR" dirty="0" smtClean="0"/>
              <a:t>Mayor interés en proyectos de cooperación para reducir los costos de automatización y para aumentar el impacto de las colecciones</a:t>
            </a:r>
          </a:p>
          <a:p>
            <a:pPr marL="320040" indent="-320040" fontAlgn="auto">
              <a:spcAft>
                <a:spcPts val="0"/>
              </a:spcAft>
              <a:buFont typeface="Wingdings"/>
              <a:buChar char=""/>
              <a:defRPr/>
            </a:pPr>
            <a:r>
              <a:rPr lang="es-AR" dirty="0" smtClean="0"/>
              <a:t>Iniciativas regionales, estatales, nacionales y de infraestructura de automatización</a:t>
            </a:r>
          </a:p>
          <a:p>
            <a:pPr marL="320040" indent="-320040" fontAlgn="auto">
              <a:spcAft>
                <a:spcPts val="0"/>
              </a:spcAft>
              <a:buFont typeface="Wingdings"/>
              <a:buChar char=""/>
              <a:defRPr/>
            </a:pPr>
            <a:r>
              <a:rPr lang="es-AR" dirty="0" smtClean="0"/>
              <a:t>Ejemplos reciente incluyen Dinamarca, Irlanda, Orbis-Cascade Alliance</a:t>
            </a:r>
          </a:p>
          <a:p>
            <a:pPr marL="320040" indent="-320040" fontAlgn="auto">
              <a:spcAft>
                <a:spcPts val="0"/>
              </a:spcAft>
              <a:buFont typeface="Wingdings"/>
              <a:buChar char=""/>
              <a:defRPr/>
            </a:pPr>
            <a:r>
              <a:rPr lang="es-AR" dirty="0" smtClean="0"/>
              <a:t>Los SIGB independientes </a:t>
            </a:r>
            <a:r>
              <a:rPr lang="es-ES" dirty="0"/>
              <a:t>siguen donde la cooperación a gran escala no es posible</a:t>
            </a:r>
            <a:endParaRPr lang="es-AR" dirty="0" smtClean="0"/>
          </a:p>
        </p:txBody>
      </p:sp>
    </p:spTree>
    <p:extLst>
      <p:ext uri="{BB962C8B-B14F-4D97-AF65-F5344CB8AC3E}">
        <p14:creationId xmlns:p14="http://schemas.microsoft.com/office/powerpoint/2010/main" val="1346879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s-AR" dirty="0" smtClean="0"/>
              <a:t>SIGB de código abierto: Escenario Internacional</a:t>
            </a:r>
            <a:endParaRPr lang="es-AR" dirty="0"/>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a:buChar char=""/>
              <a:defRPr/>
            </a:pPr>
            <a:r>
              <a:rPr lang="es-AR" dirty="0" smtClean="0"/>
              <a:t>Fuerte interés en EE.UU., Canadá</a:t>
            </a:r>
            <a:endParaRPr lang="es-AR" dirty="0"/>
          </a:p>
          <a:p>
            <a:pPr marL="640715" lvl="1" indent="-320040" fontAlgn="auto">
              <a:spcAft>
                <a:spcPts val="0"/>
              </a:spcAft>
              <a:buFont typeface="Wingdings"/>
              <a:buChar char=""/>
              <a:defRPr/>
            </a:pPr>
            <a:r>
              <a:rPr lang="es-AR" dirty="0"/>
              <a:t>Principalmente a través de servicios de soporte comercial pagados</a:t>
            </a:r>
            <a:endParaRPr lang="es-AR" dirty="0" smtClean="0"/>
          </a:p>
          <a:p>
            <a:pPr marL="320040" indent="-320040" fontAlgn="auto">
              <a:spcAft>
                <a:spcPts val="0"/>
              </a:spcAft>
              <a:buFont typeface="Wingdings"/>
              <a:buChar char=""/>
              <a:defRPr/>
            </a:pPr>
            <a:r>
              <a:rPr lang="es-AR" dirty="0" smtClean="0"/>
              <a:t>Muy poco o ningún interés en Asia</a:t>
            </a:r>
          </a:p>
          <a:p>
            <a:pPr marL="320040" indent="-320040" fontAlgn="auto">
              <a:spcAft>
                <a:spcPts val="0"/>
              </a:spcAft>
              <a:buFont typeface="Wingdings"/>
              <a:buChar char=""/>
              <a:defRPr/>
            </a:pPr>
            <a:r>
              <a:rPr lang="es-ES" dirty="0"/>
              <a:t>El interés sigue creciendo lentamente en </a:t>
            </a:r>
            <a:r>
              <a:rPr lang="es-ES" dirty="0" smtClean="0"/>
              <a:t>Europa</a:t>
            </a:r>
          </a:p>
          <a:p>
            <a:pPr marL="320040" indent="-320040" fontAlgn="auto">
              <a:spcAft>
                <a:spcPts val="0"/>
              </a:spcAft>
              <a:buFont typeface="Wingdings"/>
              <a:buChar char=""/>
              <a:defRPr/>
            </a:pPr>
            <a:r>
              <a:rPr lang="es-ES" dirty="0" smtClean="0"/>
              <a:t>Cada </a:t>
            </a:r>
            <a:r>
              <a:rPr lang="es-ES" dirty="0"/>
              <a:t>vez mayor interés en el software de código abierto en América Latina</a:t>
            </a:r>
            <a:r>
              <a:rPr lang="es-AR" dirty="0" smtClean="0"/>
              <a:t> </a:t>
            </a:r>
          </a:p>
        </p:txBody>
      </p:sp>
    </p:spTree>
    <p:extLst>
      <p:ext uri="{BB962C8B-B14F-4D97-AF65-F5344CB8AC3E}">
        <p14:creationId xmlns:p14="http://schemas.microsoft.com/office/powerpoint/2010/main" val="59442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Abstract</a:t>
            </a:r>
            <a:endParaRPr lang="en-US" noProof="0" dirty="0"/>
          </a:p>
        </p:txBody>
      </p:sp>
      <p:sp>
        <p:nvSpPr>
          <p:cNvPr id="3" name="Content Placeholder 2"/>
          <p:cNvSpPr>
            <a:spLocks noGrp="1"/>
          </p:cNvSpPr>
          <p:nvPr>
            <p:ph sz="quarter" idx="1"/>
          </p:nvPr>
        </p:nvSpPr>
        <p:spPr/>
        <p:txBody>
          <a:bodyPr>
            <a:normAutofit/>
          </a:bodyPr>
          <a:lstStyle/>
          <a:p>
            <a:pPr marL="320040" marR="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noProof="0" dirty="0" smtClean="0"/>
              <a:t>Topics covered will include </a:t>
            </a:r>
            <a:r>
              <a:rPr kumimoji="0" lang="en-US" sz="2900" kern="1200" dirty="0" smtClean="0">
                <a:solidFill>
                  <a:schemeClr val="tx1"/>
                </a:solidFill>
                <a:effectLst/>
                <a:latin typeface="+mn-lt"/>
                <a:ea typeface="+mn-ea"/>
                <a:cs typeface="+mn-cs"/>
              </a:rPr>
              <a:t>we are very interested in your perceptions about the features that are</a:t>
            </a:r>
            <a:r>
              <a:rPr kumimoji="0" lang="en-US" sz="2900" kern="1200" baseline="0" dirty="0" smtClean="0">
                <a:solidFill>
                  <a:schemeClr val="tx1"/>
                </a:solidFill>
                <a:effectLst/>
                <a:latin typeface="+mn-lt"/>
                <a:ea typeface="+mn-ea"/>
                <a:cs typeface="+mn-cs"/>
              </a:rPr>
              <a:t> needed today </a:t>
            </a:r>
            <a:r>
              <a:rPr kumimoji="0" lang="en-US" sz="2900" kern="1200" dirty="0" smtClean="0">
                <a:solidFill>
                  <a:schemeClr val="tx1"/>
                </a:solidFill>
                <a:effectLst/>
                <a:latin typeface="+mn-lt"/>
                <a:ea typeface="+mn-ea"/>
                <a:cs typeface="+mn-cs"/>
              </a:rPr>
              <a:t>and that will be in the future for a library management environment. What</a:t>
            </a:r>
            <a:r>
              <a:rPr kumimoji="0" lang="en-US" sz="2900" kern="1200" baseline="0" dirty="0" smtClean="0">
                <a:solidFill>
                  <a:schemeClr val="tx1"/>
                </a:solidFill>
                <a:effectLst/>
                <a:latin typeface="+mn-lt"/>
                <a:ea typeface="+mn-ea"/>
                <a:cs typeface="+mn-cs"/>
              </a:rPr>
              <a:t> is the relation of these products to </a:t>
            </a:r>
            <a:r>
              <a:rPr kumimoji="0" lang="en-US" sz="2900" kern="1200" dirty="0" smtClean="0">
                <a:solidFill>
                  <a:schemeClr val="tx1"/>
                </a:solidFill>
                <a:effectLst/>
                <a:latin typeface="+mn-lt"/>
                <a:ea typeface="+mn-ea"/>
                <a:cs typeface="+mn-cs"/>
              </a:rPr>
              <a:t>BIBFRAME, the semantic web, the interaction with institutional repositories, challenges in loan of non-traditional</a:t>
            </a:r>
            <a:r>
              <a:rPr kumimoji="0" lang="en-US" sz="2900" kern="1200" baseline="0" dirty="0" smtClean="0">
                <a:solidFill>
                  <a:schemeClr val="tx1"/>
                </a:solidFill>
                <a:effectLst/>
                <a:latin typeface="+mn-lt"/>
                <a:ea typeface="+mn-ea"/>
                <a:cs typeface="+mn-cs"/>
              </a:rPr>
              <a:t> items</a:t>
            </a:r>
            <a:r>
              <a:rPr kumimoji="0" lang="en-US" sz="2900" kern="1200" dirty="0" smtClean="0">
                <a:solidFill>
                  <a:schemeClr val="tx1"/>
                </a:solidFill>
                <a:effectLst/>
                <a:latin typeface="+mn-lt"/>
                <a:ea typeface="+mn-ea"/>
                <a:cs typeface="+mn-cs"/>
              </a:rPr>
              <a:t> as laptops, </a:t>
            </a:r>
            <a:r>
              <a:rPr kumimoji="0" lang="en-US" sz="2900" kern="1200" dirty="0" err="1" smtClean="0">
                <a:solidFill>
                  <a:schemeClr val="tx1"/>
                </a:solidFill>
                <a:effectLst/>
                <a:latin typeface="+mn-lt"/>
                <a:ea typeface="+mn-ea"/>
                <a:cs typeface="+mn-cs"/>
              </a:rPr>
              <a:t>ebooks</a:t>
            </a:r>
            <a:r>
              <a:rPr kumimoji="0" lang="en-US" sz="2900" kern="1200" dirty="0" smtClean="0">
                <a:solidFill>
                  <a:schemeClr val="tx1"/>
                </a:solidFill>
                <a:effectLst/>
                <a:latin typeface="+mn-lt"/>
                <a:ea typeface="+mn-ea"/>
                <a:cs typeface="+mn-cs"/>
              </a:rPr>
              <a:t>, etc.</a:t>
            </a:r>
          </a:p>
          <a:p>
            <a:endParaRPr lang="en-US" noProof="0" dirty="0" smtClean="0"/>
          </a:p>
        </p:txBody>
      </p:sp>
    </p:spTree>
    <p:extLst>
      <p:ext uri="{BB962C8B-B14F-4D97-AF65-F5344CB8AC3E}">
        <p14:creationId xmlns:p14="http://schemas.microsoft.com/office/powerpoint/2010/main" val="2828517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Library software in </a:t>
            </a:r>
            <a:r>
              <a:rPr lang="en-US" dirty="0" smtClean="0"/>
              <a:t>Developing Nations</a:t>
            </a:r>
            <a:endParaRPr lang="en-US" dirty="0"/>
          </a:p>
        </p:txBody>
      </p:sp>
      <p:sp>
        <p:nvSpPr>
          <p:cNvPr id="3" name="Content Placeholder 2"/>
          <p:cNvSpPr>
            <a:spLocks noGrp="1"/>
          </p:cNvSpPr>
          <p:nvPr>
            <p:ph sz="quarter" idx="1"/>
          </p:nvPr>
        </p:nvSpPr>
        <p:spPr/>
        <p:txBody>
          <a:bodyPr/>
          <a:lstStyle/>
          <a:p>
            <a:r>
              <a:rPr lang="en-US" dirty="0" smtClean="0"/>
              <a:t>Longstanding use of CDS/ISIS based automation tools</a:t>
            </a:r>
          </a:p>
          <a:p>
            <a:pPr lvl="1"/>
            <a:r>
              <a:rPr lang="en-US" dirty="0" smtClean="0"/>
              <a:t>ABCD</a:t>
            </a:r>
            <a:r>
              <a:rPr lang="en-US" baseline="0" dirty="0" smtClean="0"/>
              <a:t> released as open source</a:t>
            </a:r>
          </a:p>
          <a:p>
            <a:pPr lvl="1"/>
            <a:r>
              <a:rPr lang="en-US" baseline="0" dirty="0" smtClean="0"/>
              <a:t>Other CDS/ISIS tools are freeware, but not open source</a:t>
            </a:r>
            <a:endParaRPr lang="en-US" dirty="0" smtClean="0"/>
          </a:p>
          <a:p>
            <a:r>
              <a:rPr lang="en-US" dirty="0" smtClean="0"/>
              <a:t>Koha</a:t>
            </a:r>
            <a:r>
              <a:rPr lang="en-US" baseline="0" dirty="0" smtClean="0"/>
              <a:t> seeing widespread adoption</a:t>
            </a:r>
          </a:p>
          <a:p>
            <a:pPr lvl="1"/>
            <a:r>
              <a:rPr lang="en-US" baseline="0" dirty="0" smtClean="0"/>
              <a:t>Increasingly dominant for new automation </a:t>
            </a:r>
            <a:r>
              <a:rPr lang="en-US" baseline="0" dirty="0" smtClean="0"/>
              <a:t>projects</a:t>
            </a:r>
          </a:p>
          <a:p>
            <a:pPr lvl="0"/>
            <a:r>
              <a:rPr lang="en-US" dirty="0" smtClean="0"/>
              <a:t>Commercial products used mostly by larger well-funded institutions</a:t>
            </a:r>
            <a:endParaRPr lang="en-US" dirty="0"/>
          </a:p>
        </p:txBody>
      </p:sp>
    </p:spTree>
    <p:extLst>
      <p:ext uri="{BB962C8B-B14F-4D97-AF65-F5344CB8AC3E}">
        <p14:creationId xmlns:p14="http://schemas.microsoft.com/office/powerpoint/2010/main" val="1715595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a:t>
            </a:r>
            <a:r>
              <a:rPr lang="en-US" baseline="0" dirty="0" smtClean="0"/>
              <a:t> in Latin American Universities</a:t>
            </a:r>
            <a:endParaRPr lang="en-US" dirty="0"/>
          </a:p>
        </p:txBody>
      </p:sp>
      <p:sp>
        <p:nvSpPr>
          <p:cNvPr id="3" name="Content Placeholder 2"/>
          <p:cNvSpPr>
            <a:spLocks noGrp="1"/>
          </p:cNvSpPr>
          <p:nvPr>
            <p:ph sz="quarter" idx="1"/>
          </p:nvPr>
        </p:nvSpPr>
        <p:spPr/>
        <p:txBody>
          <a:bodyPr/>
          <a:lstStyle/>
          <a:p>
            <a:r>
              <a:rPr lang="en-US" noProof="0" dirty="0" smtClean="0"/>
              <a:t>Library systems</a:t>
            </a:r>
            <a:r>
              <a:rPr lang="en-US" baseline="0" noProof="0" dirty="0" smtClean="0"/>
              <a:t> less likely to be centralized</a:t>
            </a:r>
          </a:p>
          <a:p>
            <a:pPr marL="320040" marR="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baseline="0" noProof="0" dirty="0" smtClean="0"/>
              <a:t>Many separate libraries in </a:t>
            </a:r>
            <a:r>
              <a:rPr kumimoji="0" lang="en-US" sz="2900" b="0" i="0" kern="1200" noProof="0" dirty="0" err="1" smtClean="0">
                <a:solidFill>
                  <a:schemeClr val="tx1"/>
                </a:solidFill>
                <a:effectLst/>
                <a:latin typeface="+mn-lt"/>
                <a:ea typeface="+mn-ea"/>
                <a:cs typeface="+mn-cs"/>
              </a:rPr>
              <a:t>Facultades</a:t>
            </a:r>
            <a:endParaRPr kumimoji="0" lang="en-US" sz="2900" b="0" i="0" kern="1200" noProof="0" dirty="0" smtClean="0">
              <a:solidFill>
                <a:schemeClr val="tx1"/>
              </a:solidFill>
              <a:effectLst/>
              <a:latin typeface="+mn-lt"/>
              <a:ea typeface="+mn-ea"/>
              <a:cs typeface="+mn-cs"/>
            </a:endParaRPr>
          </a:p>
          <a:p>
            <a:pPr marL="320040" marR="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kern="1200" noProof="0" dirty="0" smtClean="0">
                <a:solidFill>
                  <a:schemeClr val="tx1"/>
                </a:solidFill>
                <a:effectLst/>
                <a:latin typeface="+mn-lt"/>
                <a:ea typeface="+mn-ea"/>
                <a:cs typeface="+mn-cs"/>
              </a:rPr>
              <a:t>Often</a:t>
            </a:r>
            <a:r>
              <a:rPr kumimoji="0" lang="en-US" sz="2900" b="0" i="0" kern="1200" baseline="0" noProof="0" dirty="0" smtClean="0">
                <a:solidFill>
                  <a:schemeClr val="tx1"/>
                </a:solidFill>
                <a:effectLst/>
                <a:latin typeface="+mn-lt"/>
                <a:ea typeface="+mn-ea"/>
                <a:cs typeface="+mn-cs"/>
              </a:rPr>
              <a:t> have separate library management systems</a:t>
            </a:r>
          </a:p>
          <a:p>
            <a:pPr marL="320040" marR="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kern="1200" baseline="0" noProof="0" dirty="0" smtClean="0">
                <a:solidFill>
                  <a:schemeClr val="tx1"/>
                </a:solidFill>
                <a:effectLst/>
                <a:latin typeface="+mn-lt"/>
                <a:ea typeface="+mn-ea"/>
                <a:cs typeface="+mn-cs"/>
              </a:rPr>
              <a:t>Challenge to provide more systematic resource management and discovery while respecting organizational structure</a:t>
            </a:r>
          </a:p>
          <a:p>
            <a:pPr marL="320040" marR="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noProof="0" dirty="0" smtClean="0"/>
              <a:t>Proportions of print resources generally higher than US universities</a:t>
            </a:r>
            <a:endParaRPr kumimoji="0" lang="en-US" sz="2900" b="0" i="0" kern="1200" noProof="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065899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 American Industry</a:t>
            </a:r>
            <a:r>
              <a:rPr lang="en-US" baseline="0" dirty="0" smtClean="0"/>
              <a:t> Trends</a:t>
            </a:r>
            <a:endParaRPr lang="en-US" dirty="0"/>
          </a:p>
        </p:txBody>
      </p:sp>
      <p:sp>
        <p:nvSpPr>
          <p:cNvPr id="3" name="Content Placeholder 2"/>
          <p:cNvSpPr>
            <a:spLocks noGrp="1"/>
          </p:cNvSpPr>
          <p:nvPr>
            <p:ph sz="quarter" idx="1"/>
          </p:nvPr>
        </p:nvSpPr>
        <p:spPr/>
        <p:txBody>
          <a:bodyPr/>
          <a:lstStyle/>
          <a:p>
            <a:r>
              <a:rPr lang="en-US" dirty="0" smtClean="0"/>
              <a:t>International companies</a:t>
            </a:r>
            <a:r>
              <a:rPr lang="en-US" baseline="0" dirty="0" smtClean="0"/>
              <a:t> target well-funded libraries</a:t>
            </a:r>
          </a:p>
          <a:p>
            <a:r>
              <a:rPr lang="en-US" baseline="0" dirty="0" smtClean="0"/>
              <a:t>As libraries develop, many move to systems from international providers</a:t>
            </a:r>
          </a:p>
          <a:p>
            <a:r>
              <a:rPr lang="en-US" baseline="0" dirty="0" smtClean="0"/>
              <a:t>Many operate through regional distributors</a:t>
            </a:r>
          </a:p>
          <a:p>
            <a:r>
              <a:rPr lang="en-US" baseline="0" dirty="0" smtClean="0"/>
              <a:t>Local systems and open source dominate smaller and less well funded libraries</a:t>
            </a:r>
          </a:p>
          <a:p>
            <a:r>
              <a:rPr lang="en-US" baseline="0" dirty="0" smtClean="0"/>
              <a:t>Cloud technologies often less well suited</a:t>
            </a:r>
          </a:p>
          <a:p>
            <a:pPr lvl="1"/>
            <a:r>
              <a:rPr lang="en-US" baseline="0" dirty="0" smtClean="0"/>
              <a:t>Bandwidth, annual subscription costs</a:t>
            </a:r>
          </a:p>
          <a:p>
            <a:endParaRPr lang="en-US" dirty="0"/>
          </a:p>
        </p:txBody>
      </p:sp>
    </p:spTree>
    <p:extLst>
      <p:ext uri="{BB962C8B-B14F-4D97-AF65-F5344CB8AC3E}">
        <p14:creationId xmlns:p14="http://schemas.microsoft.com/office/powerpoint/2010/main" val="3821345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a:p>
        </p:txBody>
      </p:sp>
      <p:sp>
        <p:nvSpPr>
          <p:cNvPr id="2" name="Title 1"/>
          <p:cNvSpPr>
            <a:spLocks noGrp="1"/>
          </p:cNvSpPr>
          <p:nvPr>
            <p:ph type="title"/>
          </p:nvPr>
        </p:nvSpPr>
        <p:spPr/>
        <p:txBody>
          <a:bodyPr/>
          <a:lstStyle/>
          <a:p>
            <a:r>
              <a:rPr lang="en-US" dirty="0" smtClean="0"/>
              <a:t>Academic Library Trends</a:t>
            </a:r>
            <a:endParaRPr lang="en-US" dirty="0"/>
          </a:p>
        </p:txBody>
      </p:sp>
    </p:spTree>
    <p:extLst>
      <p:ext uri="{BB962C8B-B14F-4D97-AF65-F5344CB8AC3E}">
        <p14:creationId xmlns:p14="http://schemas.microsoft.com/office/powerpoint/2010/main" val="453366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Operational trends </a:t>
            </a:r>
            <a:r>
              <a:rPr lang="en-US" baseline="0" dirty="0" smtClean="0"/>
              <a:t>in large Academic Libraries</a:t>
            </a:r>
            <a:endParaRPr lang="en-US" dirty="0"/>
          </a:p>
        </p:txBody>
      </p:sp>
      <p:sp>
        <p:nvSpPr>
          <p:cNvPr id="3" name="Content Placeholder 2"/>
          <p:cNvSpPr>
            <a:spLocks noGrp="1"/>
          </p:cNvSpPr>
          <p:nvPr>
            <p:ph sz="quarter" idx="1"/>
          </p:nvPr>
        </p:nvSpPr>
        <p:spPr/>
        <p:txBody>
          <a:bodyPr>
            <a:normAutofit/>
          </a:bodyPr>
          <a:lstStyle/>
          <a:p>
            <a:r>
              <a:rPr lang="en-US" dirty="0" smtClean="0"/>
              <a:t>Spending</a:t>
            </a:r>
            <a:r>
              <a:rPr lang="en-US" baseline="0" dirty="0" smtClean="0"/>
              <a:t> on Electronic Resources dominates budgets</a:t>
            </a:r>
          </a:p>
          <a:p>
            <a:r>
              <a:rPr lang="en-US" baseline="0" dirty="0" smtClean="0"/>
              <a:t>Generally flat budgets + 4% annual inflation = budget stress</a:t>
            </a:r>
          </a:p>
          <a:p>
            <a:r>
              <a:rPr lang="en-US" baseline="0" dirty="0" smtClean="0"/>
              <a:t>Decreasing spending on print monographs</a:t>
            </a:r>
          </a:p>
          <a:p>
            <a:r>
              <a:rPr lang="en-US" baseline="0" dirty="0" smtClean="0"/>
              <a:t>Transition from print to electronic journals complete, shift to e-books underway. </a:t>
            </a:r>
            <a:endParaRPr lang="en-US" baseline="0" dirty="0" smtClean="0"/>
          </a:p>
          <a:p>
            <a:r>
              <a:rPr lang="en-US" baseline="0" dirty="0" smtClean="0"/>
              <a:t>Shift physical spaces from collections to user-oriented facilities: computer labs, creative commons, collaborative work areas</a:t>
            </a:r>
            <a:endParaRPr lang="en-US" baseline="0" dirty="0" smtClean="0"/>
          </a:p>
        </p:txBody>
      </p:sp>
    </p:spTree>
    <p:extLst>
      <p:ext uri="{BB962C8B-B14F-4D97-AF65-F5344CB8AC3E}">
        <p14:creationId xmlns:p14="http://schemas.microsoft.com/office/powerpoint/2010/main" val="2855655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a:t>
            </a:r>
            <a:r>
              <a:rPr lang="en-US" baseline="0" dirty="0" smtClean="0"/>
              <a:t> library print collections</a:t>
            </a:r>
            <a:endParaRPr lang="en-US" dirty="0"/>
          </a:p>
        </p:txBody>
      </p:sp>
      <p:sp>
        <p:nvSpPr>
          <p:cNvPr id="3" name="Content Placeholder 2"/>
          <p:cNvSpPr>
            <a:spLocks noGrp="1"/>
          </p:cNvSpPr>
          <p:nvPr>
            <p:ph sz="quarter" idx="1"/>
          </p:nvPr>
        </p:nvSpPr>
        <p:spPr/>
        <p:txBody>
          <a:bodyPr/>
          <a:lstStyle/>
          <a:p>
            <a:r>
              <a:rPr lang="en-US" dirty="0" smtClean="0"/>
              <a:t>Smaller, but unique collections</a:t>
            </a:r>
          </a:p>
          <a:p>
            <a:r>
              <a:rPr lang="en-US" dirty="0" smtClean="0"/>
              <a:t>Many libraries shift print collections to off-site storage</a:t>
            </a:r>
          </a:p>
          <a:p>
            <a:r>
              <a:rPr lang="en-US" dirty="0" smtClean="0"/>
              <a:t>Monographs</a:t>
            </a:r>
            <a:r>
              <a:rPr lang="en-US" baseline="0" dirty="0" smtClean="0"/>
              <a:t> increasingly electronic: </a:t>
            </a:r>
          </a:p>
          <a:p>
            <a:pPr lvl="1"/>
            <a:r>
              <a:rPr lang="en-US" baseline="0" dirty="0" smtClean="0"/>
              <a:t>E-book collections built via demand driven acquisitions</a:t>
            </a:r>
          </a:p>
        </p:txBody>
      </p:sp>
    </p:spTree>
    <p:extLst>
      <p:ext uri="{BB962C8B-B14F-4D97-AF65-F5344CB8AC3E}">
        <p14:creationId xmlns:p14="http://schemas.microsoft.com/office/powerpoint/2010/main" val="1664543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a:t>
            </a:r>
            <a:r>
              <a:rPr lang="en-US" baseline="0" dirty="0" smtClean="0"/>
              <a:t> management technology</a:t>
            </a:r>
            <a:endParaRPr lang="en-US" dirty="0"/>
          </a:p>
        </p:txBody>
      </p:sp>
      <p:sp>
        <p:nvSpPr>
          <p:cNvPr id="3" name="Content Placeholder 2"/>
          <p:cNvSpPr>
            <a:spLocks noGrp="1"/>
          </p:cNvSpPr>
          <p:nvPr>
            <p:ph sz="quarter" idx="1"/>
          </p:nvPr>
        </p:nvSpPr>
        <p:spPr/>
        <p:txBody>
          <a:bodyPr/>
          <a:lstStyle/>
          <a:p>
            <a:r>
              <a:rPr lang="en-US" dirty="0" smtClean="0"/>
              <a:t>Integrated Library Systems</a:t>
            </a:r>
          </a:p>
          <a:p>
            <a:pPr lvl="1"/>
            <a:r>
              <a:rPr lang="en-US" dirty="0" smtClean="0"/>
              <a:t>(mostly oriented to print)</a:t>
            </a:r>
          </a:p>
          <a:p>
            <a:pPr lvl="0"/>
            <a:r>
              <a:rPr lang="en-US" dirty="0" smtClean="0"/>
              <a:t>Library services platforms</a:t>
            </a:r>
          </a:p>
          <a:p>
            <a:pPr lvl="1"/>
            <a:r>
              <a:rPr lang="en-US" dirty="0" err="1" smtClean="0"/>
              <a:t>Electronic+print+digital</a:t>
            </a:r>
            <a:endParaRPr lang="en-US" dirty="0" smtClean="0"/>
          </a:p>
        </p:txBody>
      </p:sp>
    </p:spTree>
    <p:extLst>
      <p:ext uri="{BB962C8B-B14F-4D97-AF65-F5344CB8AC3E}">
        <p14:creationId xmlns:p14="http://schemas.microsoft.com/office/powerpoint/2010/main" val="1804791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Resource Sharing</a:t>
            </a:r>
            <a:endParaRPr lang="en-US" dirty="0"/>
          </a:p>
        </p:txBody>
      </p:sp>
      <p:sp>
        <p:nvSpPr>
          <p:cNvPr id="3" name="Content Placeholder 2"/>
          <p:cNvSpPr>
            <a:spLocks noGrp="1"/>
          </p:cNvSpPr>
          <p:nvPr>
            <p:ph sz="quarter" idx="1"/>
          </p:nvPr>
        </p:nvSpPr>
        <p:spPr/>
        <p:txBody>
          <a:bodyPr/>
          <a:lstStyle/>
          <a:p>
            <a:r>
              <a:rPr lang="en-US" dirty="0" smtClean="0"/>
              <a:t>Ongoing reliance</a:t>
            </a:r>
            <a:r>
              <a:rPr lang="en-US" baseline="0" dirty="0" smtClean="0"/>
              <a:t> on traditional ILL</a:t>
            </a:r>
          </a:p>
          <a:p>
            <a:r>
              <a:rPr lang="en-US" baseline="0" dirty="0" smtClean="0"/>
              <a:t>Direct consortial borrowing</a:t>
            </a:r>
          </a:p>
          <a:p>
            <a:r>
              <a:rPr lang="en-US" baseline="0" dirty="0" smtClean="0"/>
              <a:t>Shared technical infrastructure</a:t>
            </a:r>
          </a:p>
          <a:p>
            <a:pPr lvl="1"/>
            <a:r>
              <a:rPr lang="en-US" baseline="0" dirty="0" smtClean="0"/>
              <a:t>Multiple independent libraries</a:t>
            </a:r>
          </a:p>
          <a:p>
            <a:pPr lvl="1"/>
            <a:r>
              <a:rPr lang="en-US" baseline="0" dirty="0" smtClean="0"/>
              <a:t>Collaborative collection development</a:t>
            </a:r>
          </a:p>
          <a:p>
            <a:pPr lvl="1"/>
            <a:r>
              <a:rPr lang="en-US" baseline="0" dirty="0" smtClean="0"/>
              <a:t>Collective Discovery</a:t>
            </a:r>
          </a:p>
          <a:p>
            <a:pPr lvl="1"/>
            <a:r>
              <a:rPr lang="en-US" baseline="0" dirty="0" smtClean="0"/>
              <a:t>Expedited request  delivery</a:t>
            </a:r>
          </a:p>
          <a:p>
            <a:endParaRPr lang="en-US" dirty="0"/>
          </a:p>
        </p:txBody>
      </p:sp>
    </p:spTree>
    <p:extLst>
      <p:ext uri="{BB962C8B-B14F-4D97-AF65-F5344CB8AC3E}">
        <p14:creationId xmlns:p14="http://schemas.microsoft.com/office/powerpoint/2010/main" val="2698333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Technology Infrastructure</a:t>
            </a:r>
            <a:endParaRPr lang="en-US" dirty="0"/>
          </a:p>
        </p:txBody>
      </p:sp>
      <p:sp>
        <p:nvSpPr>
          <p:cNvPr id="3" name="Content Placeholder 2"/>
          <p:cNvSpPr>
            <a:spLocks noGrp="1"/>
          </p:cNvSpPr>
          <p:nvPr>
            <p:ph sz="quarter" idx="1"/>
          </p:nvPr>
        </p:nvSpPr>
        <p:spPr/>
        <p:txBody>
          <a:bodyPr>
            <a:normAutofit fontScale="92500"/>
          </a:bodyPr>
          <a:lstStyle/>
          <a:p>
            <a:r>
              <a:rPr lang="en-US" dirty="0" smtClean="0"/>
              <a:t>Increasing</a:t>
            </a:r>
            <a:r>
              <a:rPr lang="en-US" baseline="0" dirty="0" smtClean="0"/>
              <a:t> interest in shared technology infrastructure among members of library systems and consortia</a:t>
            </a:r>
          </a:p>
          <a:p>
            <a:r>
              <a:rPr lang="en-US" baseline="0" dirty="0" smtClean="0"/>
              <a:t>Shift from stand-alone implementations to shared infrastructure</a:t>
            </a:r>
          </a:p>
          <a:p>
            <a:r>
              <a:rPr lang="en-US" baseline="0" dirty="0" smtClean="0"/>
              <a:t>Remove obstacles to strategic collaboration</a:t>
            </a:r>
          </a:p>
          <a:p>
            <a:pPr lvl="1"/>
            <a:r>
              <a:rPr lang="en-US" dirty="0" smtClean="0"/>
              <a:t>Collaborative Collection Development</a:t>
            </a:r>
          </a:p>
          <a:p>
            <a:pPr lvl="1"/>
            <a:r>
              <a:rPr lang="en-US" dirty="0" smtClean="0"/>
              <a:t>Shared</a:t>
            </a:r>
            <a:r>
              <a:rPr lang="en-US" baseline="0" dirty="0" smtClean="0"/>
              <a:t> access to collections</a:t>
            </a:r>
          </a:p>
          <a:p>
            <a:pPr lvl="1"/>
            <a:r>
              <a:rPr lang="en-US" baseline="0" dirty="0" smtClean="0"/>
              <a:t>Re-distribution of technical services</a:t>
            </a:r>
          </a:p>
          <a:p>
            <a:pPr lvl="1"/>
            <a:r>
              <a:rPr lang="en-US" baseline="0" dirty="0" smtClean="0"/>
              <a:t>Ability to share language experts and subject specialists</a:t>
            </a:r>
          </a:p>
        </p:txBody>
      </p:sp>
    </p:spTree>
    <p:extLst>
      <p:ext uri="{BB962C8B-B14F-4D97-AF65-F5344CB8AC3E}">
        <p14:creationId xmlns:p14="http://schemas.microsoft.com/office/powerpoint/2010/main" val="2610363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Shared</a:t>
            </a:r>
            <a:r>
              <a:rPr lang="en-US" baseline="0" noProof="0" dirty="0" smtClean="0"/>
              <a:t> infrastructure Projects</a:t>
            </a:r>
            <a:endParaRPr lang="en-US" noProof="0" dirty="0"/>
          </a:p>
        </p:txBody>
      </p:sp>
      <p:sp>
        <p:nvSpPr>
          <p:cNvPr id="8" name="Content Placeholder 7"/>
          <p:cNvSpPr>
            <a:spLocks noGrp="1"/>
          </p:cNvSpPr>
          <p:nvPr>
            <p:ph sz="quarter" idx="1"/>
          </p:nvPr>
        </p:nvSpPr>
        <p:spPr/>
        <p:txBody>
          <a:bodyPr/>
          <a:lstStyle/>
          <a:p>
            <a:r>
              <a:rPr lang="en-US" noProof="0" dirty="0" smtClean="0"/>
              <a:t>Orbis Cascade Alliance</a:t>
            </a:r>
          </a:p>
          <a:p>
            <a:r>
              <a:rPr lang="en-US" noProof="0" dirty="0" smtClean="0"/>
              <a:t>WHELF (Academic libraries in Wales)</a:t>
            </a:r>
          </a:p>
          <a:p>
            <a:r>
              <a:rPr lang="en-US" noProof="0" dirty="0" smtClean="0"/>
              <a:t>South</a:t>
            </a:r>
            <a:r>
              <a:rPr lang="en-US" baseline="0" noProof="0" dirty="0" smtClean="0"/>
              <a:t> Australia</a:t>
            </a:r>
          </a:p>
          <a:p>
            <a:r>
              <a:rPr lang="en-US" baseline="0" noProof="0" dirty="0" smtClean="0"/>
              <a:t>Ireland Public</a:t>
            </a:r>
            <a:r>
              <a:rPr lang="en-US" noProof="0" dirty="0" smtClean="0"/>
              <a:t> Libraries</a:t>
            </a:r>
          </a:p>
          <a:p>
            <a:r>
              <a:rPr lang="en-US" noProof="0" dirty="0" smtClean="0"/>
              <a:t>JULAC (Public Universities in Hong Kong)</a:t>
            </a:r>
            <a:endParaRPr lang="en-US" noProof="0" dirty="0"/>
          </a:p>
        </p:txBody>
      </p:sp>
      <p:sp>
        <p:nvSpPr>
          <p:cNvPr id="9" name="Content Placeholder 8"/>
          <p:cNvSpPr>
            <a:spLocks noGrp="1"/>
          </p:cNvSpPr>
          <p:nvPr>
            <p:ph sz="quarter" idx="2"/>
          </p:nvPr>
        </p:nvSpPr>
        <p:spPr/>
        <p:txBody>
          <a:bodyPr/>
          <a:lstStyle/>
          <a:p>
            <a:r>
              <a:rPr lang="en-US" noProof="0" dirty="0" smtClean="0"/>
              <a:t>California State University</a:t>
            </a:r>
          </a:p>
          <a:p>
            <a:r>
              <a:rPr lang="en-US" noProof="0" dirty="0" smtClean="0"/>
              <a:t>University System of Georgia</a:t>
            </a:r>
          </a:p>
          <a:p>
            <a:r>
              <a:rPr lang="en-US" noProof="0" dirty="0" smtClean="0"/>
              <a:t>Complete </a:t>
            </a:r>
            <a:r>
              <a:rPr lang="en-US" noProof="0" dirty="0"/>
              <a:t>Florida Plus </a:t>
            </a:r>
            <a:r>
              <a:rPr lang="en-US" noProof="0" dirty="0" smtClean="0"/>
              <a:t>Program</a:t>
            </a:r>
          </a:p>
          <a:p>
            <a:r>
              <a:rPr lang="en-US" noProof="0" dirty="0" smtClean="0"/>
              <a:t>University of Wisconsin system </a:t>
            </a:r>
          </a:p>
        </p:txBody>
      </p:sp>
    </p:spTree>
    <p:extLst>
      <p:ext uri="{BB962C8B-B14F-4D97-AF65-F5344CB8AC3E}">
        <p14:creationId xmlns:p14="http://schemas.microsoft.com/office/powerpoint/2010/main" val="4238036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sz="quarter" idx="1"/>
          </p:nvPr>
        </p:nvSpPr>
        <p:spPr/>
        <p:txBody>
          <a:bodyPr/>
          <a:lstStyle/>
          <a:p>
            <a:pPr lvl="0"/>
            <a:r>
              <a:rPr lang="en-US" dirty="0" smtClean="0"/>
              <a:t>To OCLC for funding my travel to the workshop</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990850"/>
            <a:ext cx="244792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128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Services Platforms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New genre of resource management</a:t>
            </a:r>
          </a:p>
          <a:p>
            <a:r>
              <a:rPr lang="en-US" dirty="0" smtClean="0"/>
              <a:t>Workflows</a:t>
            </a:r>
            <a:r>
              <a:rPr lang="en-US" baseline="0" dirty="0" smtClean="0"/>
              <a:t> unified across electronic, print, and digital formats</a:t>
            </a:r>
          </a:p>
          <a:p>
            <a:r>
              <a:rPr lang="en-US" baseline="0" dirty="0" smtClean="0"/>
              <a:t>Flexible metadata management: MARC, Dublin Core, BIBFRAME, </a:t>
            </a:r>
            <a:r>
              <a:rPr lang="en-US" baseline="0" dirty="0" err="1" smtClean="0"/>
              <a:t>etc</a:t>
            </a:r>
            <a:endParaRPr lang="en-US" baseline="0" dirty="0" smtClean="0"/>
          </a:p>
          <a:p>
            <a:r>
              <a:rPr lang="en-US" baseline="0" dirty="0" smtClean="0"/>
              <a:t>Deployed via web-native multi-tenant platform</a:t>
            </a:r>
          </a:p>
          <a:p>
            <a:r>
              <a:rPr lang="en-US" baseline="0" dirty="0" smtClean="0"/>
              <a:t>Built-in analytics and decision </a:t>
            </a:r>
            <a:r>
              <a:rPr lang="en-US" baseline="0" dirty="0" smtClean="0"/>
              <a:t>support</a:t>
            </a:r>
          </a:p>
          <a:p>
            <a:r>
              <a:rPr lang="en-US" dirty="0" smtClean="0"/>
              <a:t>Examples:</a:t>
            </a:r>
          </a:p>
          <a:p>
            <a:pPr lvl="1"/>
            <a:r>
              <a:rPr lang="en-US" baseline="0" dirty="0" smtClean="0"/>
              <a:t>OCLC</a:t>
            </a:r>
            <a:r>
              <a:rPr lang="en-US" dirty="0" smtClean="0"/>
              <a:t> WorldShare Management Services</a:t>
            </a:r>
          </a:p>
          <a:p>
            <a:pPr lvl="1"/>
            <a:r>
              <a:rPr lang="en-US" baseline="0" dirty="0" smtClean="0"/>
              <a:t>Ex</a:t>
            </a:r>
            <a:r>
              <a:rPr lang="en-US" dirty="0" smtClean="0"/>
              <a:t> Libris Alma</a:t>
            </a:r>
            <a:endParaRPr lang="en-US" baseline="0" dirty="0" smtClean="0"/>
          </a:p>
        </p:txBody>
      </p:sp>
    </p:spTree>
    <p:extLst>
      <p:ext uri="{BB962C8B-B14F-4D97-AF65-F5344CB8AC3E}">
        <p14:creationId xmlns:p14="http://schemas.microsoft.com/office/powerpoint/2010/main" val="2360891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Shift from:</a:t>
            </a:r>
            <a:r>
              <a:rPr lang="en-US" baseline="0" dirty="0" smtClean="0"/>
              <a:t> </a:t>
            </a:r>
            <a:r>
              <a:rPr lang="en-US" dirty="0" smtClean="0"/>
              <a:t>Integrated library systems</a:t>
            </a:r>
            <a:endParaRPr lang="en-US" dirty="0"/>
          </a:p>
        </p:txBody>
      </p:sp>
      <p:sp>
        <p:nvSpPr>
          <p:cNvPr id="3" name="Content Placeholder 2"/>
          <p:cNvSpPr>
            <a:spLocks noGrp="1"/>
          </p:cNvSpPr>
          <p:nvPr>
            <p:ph sz="quarter" idx="1"/>
          </p:nvPr>
        </p:nvSpPr>
        <p:spPr/>
        <p:txBody>
          <a:bodyPr/>
          <a:lstStyle/>
          <a:p>
            <a:r>
              <a:rPr lang="en-US" dirty="0" smtClean="0"/>
              <a:t>More</a:t>
            </a:r>
            <a:r>
              <a:rPr lang="en-US" baseline="0" dirty="0" smtClean="0"/>
              <a:t> oriented to print resources</a:t>
            </a:r>
          </a:p>
          <a:p>
            <a:r>
              <a:rPr lang="en-US" baseline="0" dirty="0" smtClean="0"/>
              <a:t>Server-based technology (hosted or local)</a:t>
            </a:r>
          </a:p>
          <a:p>
            <a:r>
              <a:rPr lang="en-US" baseline="0" dirty="0" smtClean="0"/>
              <a:t>Workstation clients for staff functions</a:t>
            </a:r>
          </a:p>
          <a:p>
            <a:r>
              <a:rPr lang="en-US" baseline="0" dirty="0" smtClean="0"/>
              <a:t>Traditional organization of functional modules: Cataloging, Acquisitions, Serials management, Circulation.</a:t>
            </a:r>
            <a:endParaRPr lang="en-US" dirty="0"/>
          </a:p>
        </p:txBody>
      </p:sp>
    </p:spTree>
    <p:extLst>
      <p:ext uri="{BB962C8B-B14F-4D97-AF65-F5344CB8AC3E}">
        <p14:creationId xmlns:p14="http://schemas.microsoft.com/office/powerpoint/2010/main" val="3681040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a:t>
            </a:r>
            <a:r>
              <a:rPr lang="en-US" baseline="0" dirty="0" smtClean="0"/>
              <a:t> trends</a:t>
            </a:r>
            <a:endParaRPr lang="en-US" dirty="0"/>
          </a:p>
        </p:txBody>
      </p:sp>
      <p:sp>
        <p:nvSpPr>
          <p:cNvPr id="3" name="Content Placeholder 2"/>
          <p:cNvSpPr>
            <a:spLocks noGrp="1"/>
          </p:cNvSpPr>
          <p:nvPr>
            <p:ph sz="quarter" idx="1"/>
          </p:nvPr>
        </p:nvSpPr>
        <p:spPr/>
        <p:txBody>
          <a:bodyPr/>
          <a:lstStyle/>
          <a:p>
            <a:r>
              <a:rPr lang="en-US" dirty="0" smtClean="0"/>
              <a:t>Still relatively early in transition cycle</a:t>
            </a:r>
          </a:p>
          <a:p>
            <a:r>
              <a:rPr lang="en-US" dirty="0" smtClean="0"/>
              <a:t>Association of Research Libraries : 33 out of 120</a:t>
            </a:r>
            <a:r>
              <a:rPr lang="en-US" baseline="0" dirty="0" smtClean="0"/>
              <a:t> Academic members have purchased a library services </a:t>
            </a:r>
            <a:r>
              <a:rPr lang="en-US" baseline="0" dirty="0" smtClean="0"/>
              <a:t>platform</a:t>
            </a:r>
          </a:p>
          <a:p>
            <a:r>
              <a:rPr lang="en-US" baseline="0" dirty="0" smtClean="0"/>
              <a:t>Very early adoption stage in developing nations</a:t>
            </a:r>
            <a:endParaRPr lang="en-US" baseline="0" dirty="0" smtClean="0"/>
          </a:p>
          <a:p>
            <a:endParaRPr lang="en-US" dirty="0"/>
          </a:p>
        </p:txBody>
      </p:sp>
    </p:spTree>
    <p:extLst>
      <p:ext uri="{BB962C8B-B14F-4D97-AF65-F5344CB8AC3E}">
        <p14:creationId xmlns:p14="http://schemas.microsoft.com/office/powerpoint/2010/main" val="645582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Interoperability and Extensibility</a:t>
            </a:r>
            <a:endParaRPr lang="en-US" dirty="0"/>
          </a:p>
        </p:txBody>
      </p:sp>
      <p:sp>
        <p:nvSpPr>
          <p:cNvPr id="5" name="Content Placeholder 4"/>
          <p:cNvSpPr>
            <a:spLocks noGrp="1"/>
          </p:cNvSpPr>
          <p:nvPr>
            <p:ph sz="quarter" idx="1"/>
          </p:nvPr>
        </p:nvSpPr>
        <p:spPr/>
        <p:txBody>
          <a:bodyPr/>
          <a:lstStyle/>
          <a:p>
            <a:r>
              <a:rPr lang="en-US" dirty="0" smtClean="0"/>
              <a:t>Strong reliance on APIs to</a:t>
            </a:r>
            <a:r>
              <a:rPr lang="en-US" baseline="0" dirty="0" smtClean="0"/>
              <a:t> dynamically interact with data and functionality of the technology platform</a:t>
            </a:r>
          </a:p>
          <a:p>
            <a:r>
              <a:rPr lang="en-US" baseline="0" dirty="0" smtClean="0"/>
              <a:t>Create new services not in the core product</a:t>
            </a:r>
          </a:p>
          <a:p>
            <a:r>
              <a:rPr lang="en-US" baseline="0" dirty="0" smtClean="0"/>
              <a:t>Interact with other relevant systems:</a:t>
            </a:r>
          </a:p>
          <a:p>
            <a:pPr lvl="1"/>
            <a:r>
              <a:rPr lang="en-US" dirty="0" smtClean="0"/>
              <a:t>Student records</a:t>
            </a:r>
          </a:p>
          <a:p>
            <a:pPr lvl="1"/>
            <a:r>
              <a:rPr lang="en-US" dirty="0" smtClean="0"/>
              <a:t>Financial management systems</a:t>
            </a:r>
          </a:p>
          <a:p>
            <a:pPr lvl="1"/>
            <a:r>
              <a:rPr lang="en-US" dirty="0" smtClean="0"/>
              <a:t>Suppliers</a:t>
            </a:r>
          </a:p>
          <a:p>
            <a:pPr lvl="1"/>
            <a:r>
              <a:rPr lang="en-US" dirty="0" smtClean="0"/>
              <a:t>Libraries and other collaborative partners</a:t>
            </a:r>
          </a:p>
        </p:txBody>
      </p:sp>
    </p:spTree>
    <p:extLst>
      <p:ext uri="{BB962C8B-B14F-4D97-AF65-F5344CB8AC3E}">
        <p14:creationId xmlns:p14="http://schemas.microsoft.com/office/powerpoint/2010/main" val="906814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Express data and functionality externally</a:t>
            </a:r>
            <a:endParaRPr lang="en-US" dirty="0"/>
          </a:p>
        </p:txBody>
      </p:sp>
      <p:sp>
        <p:nvSpPr>
          <p:cNvPr id="3" name="Content Placeholder 2"/>
          <p:cNvSpPr>
            <a:spLocks noGrp="1"/>
          </p:cNvSpPr>
          <p:nvPr>
            <p:ph sz="quarter" idx="1"/>
          </p:nvPr>
        </p:nvSpPr>
        <p:spPr/>
        <p:txBody>
          <a:bodyPr/>
          <a:lstStyle/>
          <a:p>
            <a:r>
              <a:rPr lang="en-US" dirty="0" smtClean="0"/>
              <a:t>Learning</a:t>
            </a:r>
            <a:r>
              <a:rPr lang="en-US" baseline="0" dirty="0" smtClean="0"/>
              <a:t> Management Systems</a:t>
            </a:r>
          </a:p>
          <a:p>
            <a:pPr lvl="1"/>
            <a:r>
              <a:rPr lang="en-US" baseline="0" dirty="0" smtClean="0"/>
              <a:t>Reading lists</a:t>
            </a:r>
          </a:p>
          <a:p>
            <a:pPr lvl="0"/>
            <a:r>
              <a:rPr lang="en-US" dirty="0" smtClean="0"/>
              <a:t>External scholarly or professional portals</a:t>
            </a:r>
            <a:endParaRPr lang="en-US" dirty="0"/>
          </a:p>
        </p:txBody>
      </p:sp>
    </p:spTree>
    <p:extLst>
      <p:ext uri="{BB962C8B-B14F-4D97-AF65-F5344CB8AC3E}">
        <p14:creationId xmlns:p14="http://schemas.microsoft.com/office/powerpoint/2010/main" val="2765754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smtClean="0"/>
              <a:t>The Evolution of Library Resource</a:t>
            </a:r>
            <a:r>
              <a:rPr lang="en-US" baseline="0" dirty="0" smtClean="0"/>
              <a:t> Discovery</a:t>
            </a:r>
            <a:endParaRPr lang="en-US" dirty="0"/>
          </a:p>
        </p:txBody>
      </p:sp>
    </p:spTree>
    <p:extLst>
      <p:ext uri="{BB962C8B-B14F-4D97-AF65-F5344CB8AC3E}">
        <p14:creationId xmlns:p14="http://schemas.microsoft.com/office/powerpoint/2010/main" val="2206435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Index-based Discovery</a:t>
            </a:r>
            <a:endParaRPr lang="en-US" dirty="0"/>
          </a:p>
        </p:txBody>
      </p:sp>
      <p:sp>
        <p:nvSpPr>
          <p:cNvPr id="3" name="Content Placeholder 2"/>
          <p:cNvSpPr>
            <a:spLocks noGrp="1"/>
          </p:cNvSpPr>
          <p:nvPr>
            <p:ph sz="quarter" idx="1"/>
          </p:nvPr>
        </p:nvSpPr>
        <p:spPr/>
        <p:txBody>
          <a:bodyPr/>
          <a:lstStyle/>
          <a:p>
            <a:r>
              <a:rPr lang="en-US" dirty="0" smtClean="0"/>
              <a:t>One tier of a multi-level</a:t>
            </a:r>
            <a:r>
              <a:rPr lang="en-US" baseline="0" dirty="0" smtClean="0"/>
              <a:t> approach to providing access to collection resources</a:t>
            </a:r>
          </a:p>
          <a:p>
            <a:r>
              <a:rPr lang="en-US" baseline="0" dirty="0" smtClean="0"/>
              <a:t>Based on central index populated with article-level metadata and full-text spanning most of the universe of scholarly and professional literature</a:t>
            </a:r>
          </a:p>
          <a:p>
            <a:r>
              <a:rPr lang="en-US" baseline="0" dirty="0" smtClean="0"/>
              <a:t>Billions of items indexed</a:t>
            </a:r>
          </a:p>
          <a:p>
            <a:r>
              <a:rPr lang="en-US" baseline="0" dirty="0" smtClean="0"/>
              <a:t>Instant relevancy-based search results</a:t>
            </a:r>
          </a:p>
          <a:p>
            <a:r>
              <a:rPr lang="en-US" baseline="0" dirty="0" smtClean="0"/>
              <a:t>Interface components with increasing sophistication for exploring library collections</a:t>
            </a:r>
            <a:endParaRPr lang="en-US" dirty="0"/>
          </a:p>
        </p:txBody>
      </p:sp>
    </p:spTree>
    <p:extLst>
      <p:ext uri="{BB962C8B-B14F-4D97-AF65-F5344CB8AC3E}">
        <p14:creationId xmlns:p14="http://schemas.microsoft.com/office/powerpoint/2010/main" val="2795129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Discovery Products</a:t>
            </a:r>
            <a:endParaRPr lang="en-US" dirty="0"/>
          </a:p>
        </p:txBody>
      </p:sp>
      <p:sp>
        <p:nvSpPr>
          <p:cNvPr id="3" name="Content Placeholder 2"/>
          <p:cNvSpPr>
            <a:spLocks noGrp="1"/>
          </p:cNvSpPr>
          <p:nvPr>
            <p:ph sz="quarter" idx="1"/>
          </p:nvPr>
        </p:nvSpPr>
        <p:spPr/>
        <p:txBody>
          <a:bodyPr/>
          <a:lstStyle/>
          <a:p>
            <a:r>
              <a:rPr lang="en-US" dirty="0" smtClean="0"/>
              <a:t>ProQuest: Primo</a:t>
            </a:r>
            <a:r>
              <a:rPr lang="en-US" baseline="0" dirty="0" smtClean="0"/>
              <a:t> + Primo Central; Summon</a:t>
            </a:r>
          </a:p>
          <a:p>
            <a:r>
              <a:rPr lang="en-US" baseline="0" dirty="0" smtClean="0"/>
              <a:t>EBSCO Discovery Service</a:t>
            </a:r>
          </a:p>
          <a:p>
            <a:r>
              <a:rPr lang="en-US" baseline="0" dirty="0" smtClean="0"/>
              <a:t>WorldCat Discovery Service</a:t>
            </a:r>
            <a:endParaRPr lang="en-US" dirty="0"/>
          </a:p>
        </p:txBody>
      </p:sp>
    </p:spTree>
    <p:extLst>
      <p:ext uri="{BB962C8B-B14F-4D97-AF65-F5344CB8AC3E}">
        <p14:creationId xmlns:p14="http://schemas.microsoft.com/office/powerpoint/2010/main" val="2536652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normAutofit fontScale="90000"/>
          </a:bodyPr>
          <a:lstStyle/>
          <a:p>
            <a:r>
              <a:rPr lang="en-US" dirty="0" smtClean="0"/>
              <a:t>Challenge: More integrated approach </a:t>
            </a:r>
            <a:r>
              <a:rPr lang="en-US" dirty="0"/>
              <a:t>to information and service delivery</a:t>
            </a:r>
          </a:p>
        </p:txBody>
      </p:sp>
      <p:sp>
        <p:nvSpPr>
          <p:cNvPr id="140291" name="Rectangle 3"/>
          <p:cNvSpPr>
            <a:spLocks noGrp="1" noChangeArrowheads="1"/>
          </p:cNvSpPr>
          <p:nvPr>
            <p:ph sz="quarter" idx="1"/>
          </p:nvPr>
        </p:nvSpPr>
        <p:spPr/>
        <p:txBody>
          <a:bodyPr>
            <a:normAutofit fontScale="92500" lnSpcReduction="20000"/>
          </a:bodyPr>
          <a:lstStyle/>
          <a:p>
            <a:r>
              <a:rPr lang="en-US" sz="2800" dirty="0" smtClean="0"/>
              <a:t>Library Web sites offer a menu of unconnected silos:</a:t>
            </a:r>
          </a:p>
          <a:p>
            <a:pPr lvl="1"/>
            <a:r>
              <a:rPr lang="en-US" sz="2500" dirty="0" smtClean="0"/>
              <a:t>Books: Library OPAC (ILS online catalog module)</a:t>
            </a:r>
          </a:p>
          <a:p>
            <a:pPr lvl="1"/>
            <a:r>
              <a:rPr lang="en-US" sz="2500" dirty="0" smtClean="0"/>
              <a:t>Search the Web site</a:t>
            </a:r>
          </a:p>
          <a:p>
            <a:pPr lvl="1"/>
            <a:r>
              <a:rPr lang="en-US" sz="2500" dirty="0" smtClean="0"/>
              <a:t>Articles: Aggregated content products, e-journal collections</a:t>
            </a:r>
          </a:p>
          <a:p>
            <a:pPr lvl="1"/>
            <a:r>
              <a:rPr lang="en-US" sz="2500" dirty="0" smtClean="0"/>
              <a:t>OpenURL linking services</a:t>
            </a:r>
          </a:p>
          <a:p>
            <a:pPr lvl="1"/>
            <a:r>
              <a:rPr lang="en-US" sz="2500" dirty="0" smtClean="0"/>
              <a:t>E-journal finding aids (Often managed by link resolver)</a:t>
            </a:r>
          </a:p>
          <a:p>
            <a:pPr lvl="1"/>
            <a:r>
              <a:rPr lang="en-US" sz="2500" dirty="0" smtClean="0"/>
              <a:t>Subject guides (e.g. </a:t>
            </a:r>
            <a:r>
              <a:rPr lang="en-US" sz="2500" dirty="0" err="1" smtClean="0"/>
              <a:t>Springshare</a:t>
            </a:r>
            <a:r>
              <a:rPr lang="en-US" sz="2500" dirty="0" smtClean="0"/>
              <a:t> </a:t>
            </a:r>
            <a:r>
              <a:rPr lang="en-US" sz="2500" dirty="0" err="1" smtClean="0"/>
              <a:t>LibGuides</a:t>
            </a:r>
            <a:r>
              <a:rPr lang="en-US" sz="2500" dirty="0" smtClean="0"/>
              <a:t>)</a:t>
            </a:r>
          </a:p>
          <a:p>
            <a:pPr lvl="1"/>
            <a:r>
              <a:rPr lang="en-US" sz="2500" dirty="0" smtClean="0"/>
              <a:t>Local digital collections</a:t>
            </a:r>
          </a:p>
          <a:p>
            <a:pPr lvl="2"/>
            <a:r>
              <a:rPr lang="en-US" sz="2100" dirty="0" smtClean="0"/>
              <a:t>ETDs, photos, rich media collections</a:t>
            </a:r>
          </a:p>
          <a:p>
            <a:pPr lvl="1"/>
            <a:r>
              <a:rPr lang="en-US" sz="2500" dirty="0" smtClean="0"/>
              <a:t>Metasearch engines</a:t>
            </a:r>
          </a:p>
          <a:p>
            <a:pPr lvl="1"/>
            <a:r>
              <a:rPr lang="en-US" sz="2500" dirty="0" smtClean="0"/>
              <a:t>Discovery Services – often just another choice among many</a:t>
            </a:r>
          </a:p>
          <a:p>
            <a:r>
              <a:rPr lang="en-US" sz="2800" dirty="0" smtClean="0"/>
              <a:t>All searched separately</a:t>
            </a:r>
          </a:p>
        </p:txBody>
      </p:sp>
    </p:spTree>
    <p:extLst>
      <p:ext uri="{BB962C8B-B14F-4D97-AF65-F5344CB8AC3E}">
        <p14:creationId xmlns:p14="http://schemas.microsoft.com/office/powerpoint/2010/main" val="2986312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Online Catalog</a:t>
            </a:r>
            <a:endParaRPr lang="en-US" dirty="0"/>
          </a:p>
        </p:txBody>
      </p:sp>
      <p:sp>
        <p:nvSpPr>
          <p:cNvPr id="10" name="Content Placeholder 9"/>
          <p:cNvSpPr>
            <a:spLocks noGrp="1"/>
          </p:cNvSpPr>
          <p:nvPr>
            <p:ph sz="quarter" idx="4"/>
          </p:nvPr>
        </p:nvSpPr>
        <p:spPr/>
        <p:txBody>
          <a:bodyPr>
            <a:normAutofit fontScale="92500" lnSpcReduction="10000"/>
          </a:bodyPr>
          <a:lstStyle/>
          <a:p>
            <a:r>
              <a:rPr lang="en-US" dirty="0" smtClean="0"/>
              <a:t>Books, Journals, and Media at the Title Level</a:t>
            </a:r>
          </a:p>
          <a:p>
            <a:r>
              <a:rPr lang="en-US" dirty="0" smtClean="0"/>
              <a:t>Not in scope:</a:t>
            </a:r>
          </a:p>
          <a:p>
            <a:pPr lvl="1"/>
            <a:r>
              <a:rPr lang="en-US" dirty="0" smtClean="0"/>
              <a:t>Articles</a:t>
            </a:r>
          </a:p>
          <a:p>
            <a:pPr lvl="1"/>
            <a:r>
              <a:rPr lang="en-US" dirty="0" smtClean="0"/>
              <a:t>Book Chapters</a:t>
            </a:r>
          </a:p>
          <a:p>
            <a:pPr lvl="1"/>
            <a:r>
              <a:rPr lang="en-US" dirty="0" smtClean="0"/>
              <a:t>Digital objects</a:t>
            </a:r>
          </a:p>
          <a:p>
            <a:pPr lvl="1"/>
            <a:r>
              <a:rPr lang="en-US" dirty="0" smtClean="0"/>
              <a:t>Web site content</a:t>
            </a:r>
          </a:p>
          <a:p>
            <a:pPr lvl="1"/>
            <a:r>
              <a:rPr lang="en-US" dirty="0" smtClean="0"/>
              <a:t>Etc.</a:t>
            </a:r>
            <a:endParaRPr lang="en-US" dirty="0"/>
          </a:p>
        </p:txBody>
      </p:sp>
      <p:sp>
        <p:nvSpPr>
          <p:cNvPr id="9" name="Text Placeholder 8"/>
          <p:cNvSpPr>
            <a:spLocks noGrp="1"/>
          </p:cNvSpPr>
          <p:nvPr>
            <p:ph type="body" sz="quarter" idx="3"/>
          </p:nvPr>
        </p:nvSpPr>
        <p:spPr/>
        <p:txBody>
          <a:bodyPr>
            <a:normAutofit/>
          </a:bodyPr>
          <a:lstStyle/>
          <a:p>
            <a:r>
              <a:rPr lang="en-US" sz="3200" dirty="0" smtClean="0"/>
              <a:t>Scope of Search</a:t>
            </a:r>
            <a:endParaRPr lang="en-US" sz="3200" dirty="0"/>
          </a:p>
        </p:txBody>
      </p:sp>
      <p:grpSp>
        <p:nvGrpSpPr>
          <p:cNvPr id="2" name="Group 48"/>
          <p:cNvGrpSpPr/>
          <p:nvPr/>
        </p:nvGrpSpPr>
        <p:grpSpPr>
          <a:xfrm>
            <a:off x="838200" y="1371600"/>
            <a:ext cx="2743200" cy="685800"/>
            <a:chOff x="838200" y="1371600"/>
            <a:chExt cx="2743200" cy="685800"/>
          </a:xfrm>
        </p:grpSpPr>
        <p:sp>
          <p:nvSpPr>
            <p:cNvPr id="4" name="Rectangle 3"/>
            <p:cNvSpPr/>
            <p:nvPr/>
          </p:nvSpPr>
          <p:spPr>
            <a:xfrm>
              <a:off x="838200" y="13716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981200" y="1524000"/>
              <a:ext cx="1219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987876" y="1447800"/>
              <a:ext cx="1069524" cy="369332"/>
            </a:xfrm>
            <a:prstGeom prst="rect">
              <a:avLst/>
            </a:prstGeom>
            <a:noFill/>
          </p:spPr>
          <p:txBody>
            <a:bodyPr wrap="none" rtlCol="0">
              <a:spAutoFit/>
            </a:bodyPr>
            <a:lstStyle/>
            <a:p>
              <a:r>
                <a:rPr lang="en-US" dirty="0" smtClean="0"/>
                <a:t>Search: </a:t>
              </a:r>
              <a:endParaRPr lang="en-US" dirty="0"/>
            </a:p>
          </p:txBody>
        </p:sp>
      </p:grpSp>
      <p:sp>
        <p:nvSpPr>
          <p:cNvPr id="32" name="Rectangle 31"/>
          <p:cNvSpPr/>
          <p:nvPr/>
        </p:nvSpPr>
        <p:spPr>
          <a:xfrm>
            <a:off x="457200" y="2362200"/>
            <a:ext cx="33528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66800" y="2514600"/>
            <a:ext cx="1800493" cy="369332"/>
          </a:xfrm>
          <a:prstGeom prst="rect">
            <a:avLst/>
          </a:prstGeom>
          <a:noFill/>
        </p:spPr>
        <p:txBody>
          <a:bodyPr wrap="none" rtlCol="0">
            <a:spAutoFit/>
          </a:bodyPr>
          <a:lstStyle/>
          <a:p>
            <a:r>
              <a:rPr lang="en-US" dirty="0" smtClean="0"/>
              <a:t>Search Results</a:t>
            </a:r>
            <a:endParaRPr lang="en-US" dirty="0"/>
          </a:p>
        </p:txBody>
      </p:sp>
      <p:sp>
        <p:nvSpPr>
          <p:cNvPr id="50" name="Oval 49"/>
          <p:cNvSpPr/>
          <p:nvPr/>
        </p:nvSpPr>
        <p:spPr>
          <a:xfrm>
            <a:off x="6553200" y="1524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ILS Data</a:t>
            </a:r>
            <a:endParaRPr lang="en-US" sz="1600" dirty="0"/>
          </a:p>
        </p:txBody>
      </p:sp>
      <p:cxnSp>
        <p:nvCxnSpPr>
          <p:cNvPr id="51" name="Straight Arrow Connector 50"/>
          <p:cNvCxnSpPr>
            <a:endCxn id="50" idx="2"/>
          </p:cNvCxnSpPr>
          <p:nvPr/>
        </p:nvCxnSpPr>
        <p:spPr>
          <a:xfrm flipV="1">
            <a:off x="3657600" y="533400"/>
            <a:ext cx="2895600" cy="10668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55" name="Straight Arrow Connector 54"/>
          <p:cNvCxnSpPr/>
          <p:nvPr/>
        </p:nvCxnSpPr>
        <p:spPr>
          <a:xfrm rot="5400000">
            <a:off x="3390900" y="1257300"/>
            <a:ext cx="3733800" cy="28956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312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Library Technology Guides</a:t>
            </a:r>
            <a:endParaRPr lang="en-US" noProof="0" dirty="0"/>
          </a:p>
        </p:txBody>
      </p:sp>
      <p:sp>
        <p:nvSpPr>
          <p:cNvPr id="7" name="TextBox 6"/>
          <p:cNvSpPr txBox="1"/>
          <p:nvPr/>
        </p:nvSpPr>
        <p:spPr>
          <a:xfrm rot="20425110">
            <a:off x="2296586" y="4838966"/>
            <a:ext cx="6727884" cy="769441"/>
          </a:xfrm>
          <a:prstGeom prst="rect">
            <a:avLst/>
          </a:prstGeom>
          <a:noFill/>
        </p:spPr>
        <p:txBody>
          <a:bodyPr wrap="square" rtlCol="0">
            <a:spAutoFit/>
          </a:bodyPr>
          <a:lstStyle/>
          <a:p>
            <a:r>
              <a:rPr lang="en-US" sz="4400" dirty="0" smtClean="0"/>
              <a:t>www.librarytechnology.org</a:t>
            </a: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9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989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0"/>
            <a:ext cx="8534400" cy="758825"/>
          </a:xfrm>
        </p:spPr>
        <p:txBody>
          <a:bodyPr>
            <a:normAutofit fontScale="90000"/>
          </a:bodyPr>
          <a:lstStyle/>
          <a:p>
            <a:r>
              <a:rPr lang="en-US" dirty="0" smtClean="0"/>
              <a:t>Web-scale Index-based Discovery</a:t>
            </a:r>
            <a:endParaRPr lang="en-US" dirty="0"/>
          </a:p>
        </p:txBody>
      </p:sp>
      <p:grpSp>
        <p:nvGrpSpPr>
          <p:cNvPr id="2" name="Group 48"/>
          <p:cNvGrpSpPr/>
          <p:nvPr/>
        </p:nvGrpSpPr>
        <p:grpSpPr>
          <a:xfrm>
            <a:off x="838200" y="1371600"/>
            <a:ext cx="2743200" cy="685800"/>
            <a:chOff x="838200" y="1371600"/>
            <a:chExt cx="2743200" cy="685800"/>
          </a:xfrm>
        </p:grpSpPr>
        <p:sp>
          <p:nvSpPr>
            <p:cNvPr id="4" name="Rectangle 3"/>
            <p:cNvSpPr/>
            <p:nvPr/>
          </p:nvSpPr>
          <p:spPr>
            <a:xfrm>
              <a:off x="838200" y="13716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1981200" y="1524000"/>
              <a:ext cx="1219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6" name="TextBox 5"/>
            <p:cNvSpPr txBox="1"/>
            <p:nvPr/>
          </p:nvSpPr>
          <p:spPr>
            <a:xfrm>
              <a:off x="987876" y="1447800"/>
              <a:ext cx="1069524" cy="369332"/>
            </a:xfrm>
            <a:prstGeom prst="rect">
              <a:avLst/>
            </a:prstGeom>
            <a:noFill/>
          </p:spPr>
          <p:txBody>
            <a:bodyPr wrap="none" rtlCol="0">
              <a:spAutoFit/>
            </a:bodyPr>
            <a:lstStyle/>
            <a:p>
              <a:r>
                <a:rPr lang="en-US" dirty="0" smtClean="0">
                  <a:solidFill>
                    <a:prstClr val="black"/>
                  </a:solidFill>
                </a:rPr>
                <a:t>Search: </a:t>
              </a:r>
              <a:endParaRPr lang="en-US" dirty="0">
                <a:solidFill>
                  <a:prstClr val="black"/>
                </a:solidFill>
              </a:endParaRPr>
            </a:p>
          </p:txBody>
        </p:sp>
      </p:grpSp>
      <p:sp>
        <p:nvSpPr>
          <p:cNvPr id="7" name="Oval 6"/>
          <p:cNvSpPr/>
          <p:nvPr/>
        </p:nvSpPr>
        <p:spPr>
          <a:xfrm>
            <a:off x="7161551" y="8382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Digital Collections</a:t>
            </a:r>
            <a:endParaRPr lang="en-US" sz="1600" dirty="0">
              <a:solidFill>
                <a:prstClr val="black"/>
              </a:solidFill>
            </a:endParaRPr>
          </a:p>
        </p:txBody>
      </p:sp>
      <p:sp>
        <p:nvSpPr>
          <p:cNvPr id="8" name="Oval 7"/>
          <p:cNvSpPr/>
          <p:nvPr/>
        </p:nvSpPr>
        <p:spPr>
          <a:xfrm>
            <a:off x="7175577" y="1556479"/>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Web Site Content</a:t>
            </a:r>
            <a:endParaRPr lang="en-US" sz="1600" dirty="0">
              <a:solidFill>
                <a:prstClr val="black"/>
              </a:solidFill>
            </a:endParaRPr>
          </a:p>
        </p:txBody>
      </p:sp>
      <p:sp>
        <p:nvSpPr>
          <p:cNvPr id="9" name="Oval 8"/>
          <p:cNvSpPr/>
          <p:nvPr/>
        </p:nvSpPr>
        <p:spPr>
          <a:xfrm>
            <a:off x="7047246" y="229851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Institutional Repositories</a:t>
            </a:r>
            <a:endParaRPr lang="en-US" sz="1600" dirty="0">
              <a:solidFill>
                <a:prstClr val="black"/>
              </a:solidFill>
            </a:endParaRPr>
          </a:p>
        </p:txBody>
      </p:sp>
      <p:sp>
        <p:nvSpPr>
          <p:cNvPr id="10" name="TextBox 9"/>
          <p:cNvSpPr txBox="1"/>
          <p:nvPr/>
        </p:nvSpPr>
        <p:spPr>
          <a:xfrm>
            <a:off x="7162800" y="3810000"/>
            <a:ext cx="990600" cy="707886"/>
          </a:xfrm>
          <a:prstGeom prst="rect">
            <a:avLst/>
          </a:prstGeom>
          <a:noFill/>
        </p:spPr>
        <p:txBody>
          <a:bodyPr wrap="square" rtlCol="0">
            <a:spAutoFit/>
          </a:bodyPr>
          <a:lstStyle/>
          <a:p>
            <a:r>
              <a:rPr lang="en-US" sz="4000" dirty="0" smtClean="0">
                <a:solidFill>
                  <a:prstClr val="black"/>
                </a:solidFill>
              </a:rPr>
              <a:t>…</a:t>
            </a:r>
            <a:endParaRPr lang="en-US" sz="4000" dirty="0">
              <a:solidFill>
                <a:prstClr val="black"/>
              </a:solidFill>
            </a:endParaRPr>
          </a:p>
        </p:txBody>
      </p:sp>
      <p:sp>
        <p:nvSpPr>
          <p:cNvPr id="11" name="Oval 10"/>
          <p:cNvSpPr/>
          <p:nvPr/>
        </p:nvSpPr>
        <p:spPr>
          <a:xfrm>
            <a:off x="6627523" y="4543051"/>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E-Journals</a:t>
            </a:r>
            <a:endParaRPr lang="en-US" sz="1400" dirty="0">
              <a:solidFill>
                <a:prstClr val="black"/>
              </a:solidFill>
            </a:endParaRPr>
          </a:p>
        </p:txBody>
      </p:sp>
      <p:sp>
        <p:nvSpPr>
          <p:cNvPr id="12" name="Oval 11"/>
          <p:cNvSpPr/>
          <p:nvPr/>
        </p:nvSpPr>
        <p:spPr>
          <a:xfrm>
            <a:off x="6515099" y="5256986"/>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Reference Sources</a:t>
            </a:r>
            <a:endParaRPr lang="en-US" sz="1400" dirty="0">
              <a:solidFill>
                <a:prstClr val="black"/>
              </a:solidFill>
            </a:endParaRPr>
          </a:p>
        </p:txBody>
      </p:sp>
      <p:cxnSp>
        <p:nvCxnSpPr>
          <p:cNvPr id="14" name="Straight Arrow Connector 13"/>
          <p:cNvCxnSpPr/>
          <p:nvPr/>
        </p:nvCxnSpPr>
        <p:spPr>
          <a:xfrm>
            <a:off x="3733800" y="1524000"/>
            <a:ext cx="762000" cy="1524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23" name="Straight Arrow Connector 22"/>
          <p:cNvCxnSpPr/>
          <p:nvPr/>
        </p:nvCxnSpPr>
        <p:spPr>
          <a:xfrm rot="10800000">
            <a:off x="3886200" y="3810000"/>
            <a:ext cx="609600" cy="1588"/>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sp>
        <p:nvSpPr>
          <p:cNvPr id="32" name="Rectangle 31"/>
          <p:cNvSpPr/>
          <p:nvPr/>
        </p:nvSpPr>
        <p:spPr>
          <a:xfrm>
            <a:off x="533400" y="2286000"/>
            <a:ext cx="33528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1495953" y="2949528"/>
            <a:ext cx="1800493" cy="369332"/>
          </a:xfrm>
          <a:prstGeom prst="rect">
            <a:avLst/>
          </a:prstGeom>
          <a:noFill/>
        </p:spPr>
        <p:txBody>
          <a:bodyPr wrap="none" rtlCol="0">
            <a:spAutoFit/>
          </a:bodyPr>
          <a:lstStyle/>
          <a:p>
            <a:r>
              <a:rPr lang="en-US" dirty="0" smtClean="0">
                <a:solidFill>
                  <a:prstClr val="black"/>
                </a:solidFill>
              </a:rPr>
              <a:t>Search Results</a:t>
            </a:r>
            <a:endParaRPr lang="en-US" dirty="0">
              <a:solidFill>
                <a:prstClr val="black"/>
              </a:solidFill>
            </a:endParaRPr>
          </a:p>
        </p:txBody>
      </p:sp>
      <p:cxnSp>
        <p:nvCxnSpPr>
          <p:cNvPr id="36" name="Straight Arrow Connector 35"/>
          <p:cNvCxnSpPr>
            <a:stCxn id="7" idx="2"/>
          </p:cNvCxnSpPr>
          <p:nvPr/>
        </p:nvCxnSpPr>
        <p:spPr>
          <a:xfrm flipH="1">
            <a:off x="6172199" y="1219200"/>
            <a:ext cx="989352" cy="597932"/>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130119" y="1937479"/>
            <a:ext cx="1262986" cy="301891"/>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2"/>
          </p:cNvCxnSpPr>
          <p:nvPr/>
        </p:nvCxnSpPr>
        <p:spPr>
          <a:xfrm flipH="1">
            <a:off x="6132846" y="2679510"/>
            <a:ext cx="914400" cy="1588"/>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 idx="2"/>
          </p:cNvCxnSpPr>
          <p:nvPr/>
        </p:nvCxnSpPr>
        <p:spPr>
          <a:xfrm flipH="1" flipV="1">
            <a:off x="6172200" y="4579646"/>
            <a:ext cx="455323" cy="344405"/>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2" idx="2"/>
          </p:cNvCxnSpPr>
          <p:nvPr/>
        </p:nvCxnSpPr>
        <p:spPr>
          <a:xfrm flipH="1" flipV="1">
            <a:off x="6132394" y="5390336"/>
            <a:ext cx="382705" cy="24765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562600" y="6096000"/>
            <a:ext cx="2590800" cy="646331"/>
          </a:xfrm>
          <a:prstGeom prst="rect">
            <a:avLst/>
          </a:prstGeom>
          <a:noFill/>
        </p:spPr>
        <p:txBody>
          <a:bodyPr wrap="square" rtlCol="0">
            <a:spAutoFit/>
          </a:bodyPr>
          <a:lstStyle/>
          <a:p>
            <a:pPr algn="ctr"/>
            <a:r>
              <a:rPr lang="en-US" dirty="0" smtClean="0">
                <a:solidFill>
                  <a:prstClr val="black"/>
                </a:solidFill>
              </a:rPr>
              <a:t>Pre-built harvesting and indexing</a:t>
            </a:r>
            <a:endParaRPr lang="en-US" dirty="0">
              <a:solidFill>
                <a:prstClr val="black"/>
              </a:solidFill>
            </a:endParaRPr>
          </a:p>
        </p:txBody>
      </p:sp>
      <p:sp>
        <p:nvSpPr>
          <p:cNvPr id="26" name="Rounded Rectangle 25"/>
          <p:cNvSpPr/>
          <p:nvPr/>
        </p:nvSpPr>
        <p:spPr>
          <a:xfrm>
            <a:off x="4572000" y="1295400"/>
            <a:ext cx="1524000" cy="472440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p:cNvSpPr txBox="1"/>
          <p:nvPr/>
        </p:nvSpPr>
        <p:spPr>
          <a:xfrm rot="5400000">
            <a:off x="3529776" y="3297780"/>
            <a:ext cx="3736023" cy="646331"/>
          </a:xfrm>
          <a:prstGeom prst="rect">
            <a:avLst/>
          </a:prstGeom>
          <a:noFill/>
        </p:spPr>
        <p:txBody>
          <a:bodyPr wrap="none" rtlCol="0">
            <a:spAutoFit/>
          </a:bodyPr>
          <a:lstStyle/>
          <a:p>
            <a:r>
              <a:rPr lang="en-US" sz="3600" dirty="0" smtClean="0">
                <a:solidFill>
                  <a:prstClr val="black"/>
                </a:solidFill>
              </a:rPr>
              <a:t>Consolidated Index</a:t>
            </a:r>
            <a:endParaRPr lang="en-US" sz="3600" dirty="0">
              <a:solidFill>
                <a:prstClr val="black"/>
              </a:solidFill>
            </a:endParaRPr>
          </a:p>
        </p:txBody>
      </p:sp>
      <p:sp>
        <p:nvSpPr>
          <p:cNvPr id="52" name="Oval 51"/>
          <p:cNvSpPr/>
          <p:nvPr/>
        </p:nvSpPr>
        <p:spPr>
          <a:xfrm>
            <a:off x="7047246" y="106907"/>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ILS Data</a:t>
            </a:r>
            <a:endParaRPr lang="en-US" sz="1600" dirty="0">
              <a:solidFill>
                <a:prstClr val="black"/>
              </a:solidFill>
            </a:endParaRPr>
          </a:p>
        </p:txBody>
      </p:sp>
      <p:cxnSp>
        <p:nvCxnSpPr>
          <p:cNvPr id="53" name="Straight Arrow Connector 52"/>
          <p:cNvCxnSpPr/>
          <p:nvPr/>
        </p:nvCxnSpPr>
        <p:spPr>
          <a:xfrm flipH="1">
            <a:off x="6127224" y="685800"/>
            <a:ext cx="1034327" cy="819867"/>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887980" y="3071309"/>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Aggregated Content packages</a:t>
            </a:r>
            <a:endParaRPr lang="en-US" sz="1600" dirty="0">
              <a:solidFill>
                <a:prstClr val="black"/>
              </a:solidFill>
            </a:endParaRPr>
          </a:p>
        </p:txBody>
      </p:sp>
      <p:cxnSp>
        <p:nvCxnSpPr>
          <p:cNvPr id="31" name="Straight Arrow Connector 30"/>
          <p:cNvCxnSpPr/>
          <p:nvPr/>
        </p:nvCxnSpPr>
        <p:spPr>
          <a:xfrm flipH="1" flipV="1">
            <a:off x="6095999" y="3200400"/>
            <a:ext cx="838201" cy="186679"/>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2229" y="834788"/>
            <a:ext cx="2119491" cy="461665"/>
          </a:xfrm>
          <a:prstGeom prst="rect">
            <a:avLst/>
          </a:prstGeom>
          <a:noFill/>
        </p:spPr>
        <p:txBody>
          <a:bodyPr wrap="none" rtlCol="0">
            <a:spAutoFit/>
          </a:bodyPr>
          <a:lstStyle/>
          <a:p>
            <a:r>
              <a:rPr lang="en-US" sz="2400" dirty="0" smtClean="0">
                <a:solidFill>
                  <a:prstClr val="black"/>
                </a:solidFill>
              </a:rPr>
              <a:t>(2009- present)</a:t>
            </a:r>
            <a:endParaRPr lang="en-US" sz="2400" dirty="0">
              <a:solidFill>
                <a:prstClr val="black"/>
              </a:solidFill>
            </a:endParaRPr>
          </a:p>
        </p:txBody>
      </p:sp>
      <p:sp>
        <p:nvSpPr>
          <p:cNvPr id="34" name="Oval 33"/>
          <p:cNvSpPr/>
          <p:nvPr/>
        </p:nvSpPr>
        <p:spPr>
          <a:xfrm>
            <a:off x="608238" y="4953879"/>
            <a:ext cx="1601562" cy="762000"/>
          </a:xfrm>
          <a:prstGeom prst="ellipse">
            <a:avLst/>
          </a:prstGeom>
          <a:solidFill>
            <a:schemeClr val="accent3">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Usage-generated</a:t>
            </a:r>
            <a:br>
              <a:rPr lang="en-US" sz="1600" dirty="0" smtClean="0"/>
            </a:br>
            <a:r>
              <a:rPr lang="en-US" sz="1600" dirty="0" smtClean="0"/>
              <a:t>Data</a:t>
            </a:r>
            <a:endParaRPr lang="en-US" sz="1400" dirty="0"/>
          </a:p>
        </p:txBody>
      </p:sp>
      <p:sp>
        <p:nvSpPr>
          <p:cNvPr id="35" name="Oval 34"/>
          <p:cNvSpPr/>
          <p:nvPr/>
        </p:nvSpPr>
        <p:spPr>
          <a:xfrm>
            <a:off x="2284638" y="4924051"/>
            <a:ext cx="1601562" cy="762000"/>
          </a:xfrm>
          <a:prstGeom prst="ellipse">
            <a:avLst/>
          </a:prstGeom>
          <a:solidFill>
            <a:schemeClr val="accent3">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Customer</a:t>
            </a:r>
            <a:br>
              <a:rPr lang="en-US" sz="1600" dirty="0" smtClean="0"/>
            </a:br>
            <a:r>
              <a:rPr lang="en-US" sz="1600" dirty="0" smtClean="0"/>
              <a:t>Profile</a:t>
            </a:r>
            <a:endParaRPr lang="en-US" sz="1400" dirty="0"/>
          </a:p>
        </p:txBody>
      </p:sp>
      <p:cxnSp>
        <p:nvCxnSpPr>
          <p:cNvPr id="45" name="Straight Arrow Connector 44"/>
          <p:cNvCxnSpPr/>
          <p:nvPr/>
        </p:nvCxnSpPr>
        <p:spPr>
          <a:xfrm flipV="1">
            <a:off x="1676400" y="4579646"/>
            <a:ext cx="114300" cy="415703"/>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cxnSp>
        <p:nvCxnSpPr>
          <p:cNvPr id="46" name="Straight Arrow Connector 45"/>
          <p:cNvCxnSpPr/>
          <p:nvPr/>
        </p:nvCxnSpPr>
        <p:spPr>
          <a:xfrm flipH="1" flipV="1">
            <a:off x="2654268" y="4543051"/>
            <a:ext cx="215868" cy="452299"/>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sp>
        <p:nvSpPr>
          <p:cNvPr id="47" name="Oval 46"/>
          <p:cNvSpPr/>
          <p:nvPr/>
        </p:nvSpPr>
        <p:spPr>
          <a:xfrm>
            <a:off x="6761612" y="3781051"/>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Open Access</a:t>
            </a:r>
            <a:endParaRPr lang="en-US" sz="1400" dirty="0">
              <a:solidFill>
                <a:prstClr val="black"/>
              </a:solidFill>
            </a:endParaRPr>
          </a:p>
        </p:txBody>
      </p:sp>
      <p:cxnSp>
        <p:nvCxnSpPr>
          <p:cNvPr id="49" name="Straight Arrow Connector 48"/>
          <p:cNvCxnSpPr/>
          <p:nvPr/>
        </p:nvCxnSpPr>
        <p:spPr>
          <a:xfrm flipH="1" flipV="1">
            <a:off x="6049779" y="3890021"/>
            <a:ext cx="838201" cy="186679"/>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913038" y="3755886"/>
            <a:ext cx="2743199" cy="762000"/>
          </a:xfrm>
          <a:prstGeom prst="ellipse">
            <a:avLst/>
          </a:prstGeom>
          <a:solidFill>
            <a:schemeClr val="accent2"/>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Profile of Library Subscriptions</a:t>
            </a:r>
            <a:endParaRPr lang="en-US" sz="1400" dirty="0"/>
          </a:p>
        </p:txBody>
      </p:sp>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3" y="5959373"/>
            <a:ext cx="951293" cy="91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17" y="5889910"/>
            <a:ext cx="1182189" cy="85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200" y="6022261"/>
            <a:ext cx="998279" cy="72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4479" y="6059330"/>
            <a:ext cx="1420653" cy="63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172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Open source in Discovery</a:t>
            </a:r>
            <a:endParaRPr lang="en-US" dirty="0"/>
          </a:p>
        </p:txBody>
      </p:sp>
      <p:sp>
        <p:nvSpPr>
          <p:cNvPr id="3" name="Text Placeholder 2"/>
          <p:cNvSpPr>
            <a:spLocks noGrp="1"/>
          </p:cNvSpPr>
          <p:nvPr>
            <p:ph type="body" idx="4294967295"/>
          </p:nvPr>
        </p:nvSpPr>
        <p:spPr/>
        <p:txBody>
          <a:bodyPr/>
          <a:lstStyle/>
          <a:p>
            <a:r>
              <a:rPr lang="en-US" dirty="0" smtClean="0"/>
              <a:t>Flexible</a:t>
            </a:r>
            <a:r>
              <a:rPr lang="en-US" baseline="0" dirty="0" smtClean="0"/>
              <a:t> and  powerful open source interfaces:</a:t>
            </a:r>
          </a:p>
          <a:p>
            <a:pPr lvl="1"/>
            <a:r>
              <a:rPr lang="en-US" dirty="0" smtClean="0"/>
              <a:t>VuFind (</a:t>
            </a:r>
            <a:r>
              <a:rPr lang="en-US" dirty="0" err="1" smtClean="0"/>
              <a:t>php</a:t>
            </a:r>
            <a:r>
              <a:rPr lang="en-US" dirty="0" smtClean="0"/>
              <a:t>-based)</a:t>
            </a:r>
          </a:p>
          <a:p>
            <a:pPr lvl="1"/>
            <a:r>
              <a:rPr lang="en-US" dirty="0" smtClean="0"/>
              <a:t>Blacklight (Ruby</a:t>
            </a:r>
            <a:r>
              <a:rPr lang="en-US" baseline="0" dirty="0" smtClean="0"/>
              <a:t> on Rails)</a:t>
            </a:r>
          </a:p>
          <a:p>
            <a:pPr lvl="0"/>
            <a:r>
              <a:rPr lang="en-US" dirty="0" smtClean="0"/>
              <a:t>No open access discovery</a:t>
            </a:r>
            <a:r>
              <a:rPr lang="en-US" baseline="0" dirty="0" smtClean="0"/>
              <a:t> index</a:t>
            </a:r>
          </a:p>
          <a:p>
            <a:pPr lvl="0"/>
            <a:r>
              <a:rPr lang="en-US" baseline="0" dirty="0" smtClean="0"/>
              <a:t>Hybrid model: </a:t>
            </a:r>
          </a:p>
          <a:p>
            <a:pPr lvl="1"/>
            <a:r>
              <a:rPr lang="en-US" baseline="0" dirty="0" smtClean="0"/>
              <a:t>Open source interface + </a:t>
            </a:r>
          </a:p>
          <a:p>
            <a:pPr lvl="1"/>
            <a:r>
              <a:rPr lang="en-US" baseline="0" dirty="0" smtClean="0"/>
              <a:t>Commercial Index</a:t>
            </a:r>
          </a:p>
        </p:txBody>
      </p:sp>
    </p:spTree>
    <p:extLst>
      <p:ext uri="{BB962C8B-B14F-4D97-AF65-F5344CB8AC3E}">
        <p14:creationId xmlns:p14="http://schemas.microsoft.com/office/powerpoint/2010/main" val="475427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0"/>
            <a:ext cx="8534400" cy="758825"/>
          </a:xfrm>
        </p:spPr>
        <p:txBody>
          <a:bodyPr>
            <a:normAutofit fontScale="90000"/>
          </a:bodyPr>
          <a:lstStyle/>
          <a:p>
            <a:r>
              <a:rPr lang="en-US" dirty="0" smtClean="0"/>
              <a:t>Bento Box Discovery Model</a:t>
            </a:r>
            <a:endParaRPr lang="en-US" dirty="0"/>
          </a:p>
        </p:txBody>
      </p:sp>
      <p:grpSp>
        <p:nvGrpSpPr>
          <p:cNvPr id="2" name="Group 48"/>
          <p:cNvGrpSpPr/>
          <p:nvPr/>
        </p:nvGrpSpPr>
        <p:grpSpPr>
          <a:xfrm>
            <a:off x="1828799" y="1464590"/>
            <a:ext cx="3613689" cy="685800"/>
            <a:chOff x="838200" y="1371600"/>
            <a:chExt cx="2743200" cy="685800"/>
          </a:xfrm>
        </p:grpSpPr>
        <p:sp>
          <p:nvSpPr>
            <p:cNvPr id="4" name="Rectangle 3"/>
            <p:cNvSpPr/>
            <p:nvPr/>
          </p:nvSpPr>
          <p:spPr>
            <a:xfrm>
              <a:off x="838200" y="13716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1981200" y="1524000"/>
              <a:ext cx="1219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6" name="TextBox 5"/>
            <p:cNvSpPr txBox="1"/>
            <p:nvPr/>
          </p:nvSpPr>
          <p:spPr>
            <a:xfrm>
              <a:off x="987876" y="1447800"/>
              <a:ext cx="1069524" cy="369332"/>
            </a:xfrm>
            <a:prstGeom prst="rect">
              <a:avLst/>
            </a:prstGeom>
            <a:noFill/>
          </p:spPr>
          <p:txBody>
            <a:bodyPr wrap="none" rtlCol="0">
              <a:spAutoFit/>
            </a:bodyPr>
            <a:lstStyle/>
            <a:p>
              <a:r>
                <a:rPr lang="en-US" dirty="0" smtClean="0">
                  <a:solidFill>
                    <a:prstClr val="black"/>
                  </a:solidFill>
                </a:rPr>
                <a:t>Search: </a:t>
              </a:r>
              <a:endParaRPr lang="en-US" dirty="0">
                <a:solidFill>
                  <a:prstClr val="black"/>
                </a:solidFill>
              </a:endParaRPr>
            </a:p>
          </p:txBody>
        </p:sp>
      </p:grpSp>
      <p:sp>
        <p:nvSpPr>
          <p:cNvPr id="7" name="Oval 6"/>
          <p:cNvSpPr/>
          <p:nvPr/>
        </p:nvSpPr>
        <p:spPr>
          <a:xfrm>
            <a:off x="228599" y="4735018"/>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Digital Collections</a:t>
            </a:r>
            <a:endParaRPr lang="en-US" sz="1600" dirty="0">
              <a:solidFill>
                <a:prstClr val="black"/>
              </a:solidFill>
            </a:endParaRPr>
          </a:p>
        </p:txBody>
      </p:sp>
      <p:sp>
        <p:nvSpPr>
          <p:cNvPr id="8" name="Oval 7"/>
          <p:cNvSpPr/>
          <p:nvPr/>
        </p:nvSpPr>
        <p:spPr>
          <a:xfrm>
            <a:off x="198508" y="36957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Web Site Content</a:t>
            </a:r>
            <a:endParaRPr lang="en-US" sz="1600" dirty="0">
              <a:solidFill>
                <a:prstClr val="black"/>
              </a:solidFill>
            </a:endParaRPr>
          </a:p>
        </p:txBody>
      </p:sp>
      <p:sp>
        <p:nvSpPr>
          <p:cNvPr id="9" name="Oval 8"/>
          <p:cNvSpPr/>
          <p:nvPr/>
        </p:nvSpPr>
        <p:spPr>
          <a:xfrm>
            <a:off x="0" y="5928431"/>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Institutional Repositories</a:t>
            </a:r>
            <a:endParaRPr lang="en-US" sz="1600" dirty="0">
              <a:solidFill>
                <a:prstClr val="black"/>
              </a:solidFill>
            </a:endParaRPr>
          </a:p>
        </p:txBody>
      </p:sp>
      <p:sp>
        <p:nvSpPr>
          <p:cNvPr id="11" name="Oval 10"/>
          <p:cNvSpPr/>
          <p:nvPr/>
        </p:nvSpPr>
        <p:spPr>
          <a:xfrm>
            <a:off x="7393105" y="2860936"/>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E-Journals</a:t>
            </a:r>
            <a:endParaRPr lang="en-US" sz="1400" dirty="0">
              <a:solidFill>
                <a:prstClr val="black"/>
              </a:solidFill>
            </a:endParaRPr>
          </a:p>
        </p:txBody>
      </p:sp>
      <p:sp>
        <p:nvSpPr>
          <p:cNvPr id="32" name="Rectangle 31"/>
          <p:cNvSpPr/>
          <p:nvPr/>
        </p:nvSpPr>
        <p:spPr>
          <a:xfrm>
            <a:off x="2209798" y="2363682"/>
            <a:ext cx="3200402" cy="43419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2919983" y="3157207"/>
            <a:ext cx="1800493" cy="369332"/>
          </a:xfrm>
          <a:prstGeom prst="rect">
            <a:avLst/>
          </a:prstGeom>
          <a:noFill/>
        </p:spPr>
        <p:txBody>
          <a:bodyPr wrap="none" rtlCol="0">
            <a:spAutoFit/>
          </a:bodyPr>
          <a:lstStyle/>
          <a:p>
            <a:r>
              <a:rPr lang="en-US" dirty="0" smtClean="0">
                <a:solidFill>
                  <a:prstClr val="black"/>
                </a:solidFill>
              </a:rPr>
              <a:t>Search Results</a:t>
            </a:r>
            <a:endParaRPr lang="en-US" dirty="0">
              <a:solidFill>
                <a:prstClr val="black"/>
              </a:solidFill>
            </a:endParaRPr>
          </a:p>
        </p:txBody>
      </p:sp>
      <p:cxnSp>
        <p:nvCxnSpPr>
          <p:cNvPr id="36" name="Straight Arrow Connector 35"/>
          <p:cNvCxnSpPr>
            <a:endCxn id="55" idx="1"/>
          </p:cNvCxnSpPr>
          <p:nvPr/>
        </p:nvCxnSpPr>
        <p:spPr>
          <a:xfrm>
            <a:off x="1589365" y="4914900"/>
            <a:ext cx="849035" cy="810718"/>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 idx="2"/>
          </p:cNvCxnSpPr>
          <p:nvPr/>
        </p:nvCxnSpPr>
        <p:spPr>
          <a:xfrm flipH="1" flipV="1">
            <a:off x="6937782" y="2897531"/>
            <a:ext cx="455323" cy="344405"/>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614616" y="5986266"/>
            <a:ext cx="2590800" cy="646331"/>
          </a:xfrm>
          <a:prstGeom prst="rect">
            <a:avLst/>
          </a:prstGeom>
          <a:noFill/>
        </p:spPr>
        <p:txBody>
          <a:bodyPr wrap="square" rtlCol="0">
            <a:spAutoFit/>
          </a:bodyPr>
          <a:lstStyle/>
          <a:p>
            <a:pPr algn="ctr"/>
            <a:r>
              <a:rPr lang="en-US" dirty="0" smtClean="0">
                <a:solidFill>
                  <a:prstClr val="black"/>
                </a:solidFill>
              </a:rPr>
              <a:t>Pre-built harvesting and indexing</a:t>
            </a:r>
            <a:endParaRPr lang="en-US" dirty="0">
              <a:solidFill>
                <a:prstClr val="black"/>
              </a:solidFill>
            </a:endParaRPr>
          </a:p>
        </p:txBody>
      </p:sp>
      <p:sp>
        <p:nvSpPr>
          <p:cNvPr id="26" name="Rounded Rectangle 25"/>
          <p:cNvSpPr/>
          <p:nvPr/>
        </p:nvSpPr>
        <p:spPr>
          <a:xfrm>
            <a:off x="5733971" y="1143000"/>
            <a:ext cx="1524000" cy="472440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p:cNvSpPr txBox="1"/>
          <p:nvPr/>
        </p:nvSpPr>
        <p:spPr>
          <a:xfrm rot="5400000">
            <a:off x="4746605" y="3068846"/>
            <a:ext cx="3736023" cy="646331"/>
          </a:xfrm>
          <a:prstGeom prst="rect">
            <a:avLst/>
          </a:prstGeom>
          <a:noFill/>
        </p:spPr>
        <p:txBody>
          <a:bodyPr wrap="none" rtlCol="0">
            <a:spAutoFit/>
          </a:bodyPr>
          <a:lstStyle/>
          <a:p>
            <a:r>
              <a:rPr lang="en-US" sz="3600" dirty="0" smtClean="0">
                <a:solidFill>
                  <a:prstClr val="black"/>
                </a:solidFill>
              </a:rPr>
              <a:t>Consolidated Index</a:t>
            </a:r>
            <a:endParaRPr lang="en-US" sz="3600" dirty="0">
              <a:solidFill>
                <a:prstClr val="black"/>
              </a:solidFill>
            </a:endParaRPr>
          </a:p>
        </p:txBody>
      </p:sp>
      <p:sp>
        <p:nvSpPr>
          <p:cNvPr id="52" name="Oval 51"/>
          <p:cNvSpPr/>
          <p:nvPr/>
        </p:nvSpPr>
        <p:spPr>
          <a:xfrm>
            <a:off x="152400" y="2363682"/>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ILS Data</a:t>
            </a:r>
            <a:endParaRPr lang="en-US" sz="1600" dirty="0">
              <a:solidFill>
                <a:prstClr val="black"/>
              </a:solidFill>
            </a:endParaRPr>
          </a:p>
        </p:txBody>
      </p:sp>
      <p:sp>
        <p:nvSpPr>
          <p:cNvPr id="30" name="Oval 29"/>
          <p:cNvSpPr/>
          <p:nvPr/>
        </p:nvSpPr>
        <p:spPr>
          <a:xfrm>
            <a:off x="7303576" y="878945"/>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Aggregated Content packages</a:t>
            </a:r>
            <a:endParaRPr lang="en-US" sz="1600" dirty="0">
              <a:solidFill>
                <a:prstClr val="black"/>
              </a:solidFill>
            </a:endParaRPr>
          </a:p>
        </p:txBody>
      </p:sp>
      <p:sp>
        <p:nvSpPr>
          <p:cNvPr id="47" name="Oval 46"/>
          <p:cNvSpPr/>
          <p:nvPr/>
        </p:nvSpPr>
        <p:spPr>
          <a:xfrm>
            <a:off x="7319964" y="1982682"/>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prstClr val="black"/>
                </a:solidFill>
              </a:rPr>
              <a:t>Open Access</a:t>
            </a:r>
            <a:endParaRPr lang="en-US" sz="1400" dirty="0">
              <a:solidFill>
                <a:prstClr val="black"/>
              </a:solidFill>
            </a:endParaRPr>
          </a:p>
        </p:txBody>
      </p:sp>
      <p:sp>
        <p:nvSpPr>
          <p:cNvPr id="13" name="Rectangle 12"/>
          <p:cNvSpPr/>
          <p:nvPr/>
        </p:nvSpPr>
        <p:spPr>
          <a:xfrm>
            <a:off x="2438400" y="3581400"/>
            <a:ext cx="1202265" cy="914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894667" y="3683505"/>
            <a:ext cx="1202265" cy="294589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438400" y="4572000"/>
            <a:ext cx="1202265" cy="762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438400" y="5497018"/>
            <a:ext cx="1202265" cy="457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p:nvPr/>
        </p:nvCxnSpPr>
        <p:spPr>
          <a:xfrm flipH="1">
            <a:off x="2216538" y="7338120"/>
            <a:ext cx="914400" cy="1588"/>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438400" y="6146295"/>
            <a:ext cx="1202265" cy="457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p:nvPr/>
        </p:nvCxnSpPr>
        <p:spPr>
          <a:xfrm>
            <a:off x="1967046" y="4158209"/>
            <a:ext cx="664674" cy="576809"/>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2" idx="6"/>
          </p:cNvCxnSpPr>
          <p:nvPr/>
        </p:nvCxnSpPr>
        <p:spPr>
          <a:xfrm>
            <a:off x="1981200" y="2744682"/>
            <a:ext cx="650520" cy="82505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6"/>
          </p:cNvCxnSpPr>
          <p:nvPr/>
        </p:nvCxnSpPr>
        <p:spPr>
          <a:xfrm>
            <a:off x="1828800" y="6309431"/>
            <a:ext cx="844938" cy="25787"/>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4822126" y="4534641"/>
            <a:ext cx="1240724" cy="725382"/>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306460" y="2440331"/>
            <a:ext cx="3027540" cy="68535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VuFind / Blacklight</a:t>
            </a:r>
            <a:endParaRPr lang="en-US" sz="2800" b="1" dirty="0"/>
          </a:p>
        </p:txBody>
      </p:sp>
    </p:spTree>
    <p:extLst>
      <p:ext uri="{BB962C8B-B14F-4D97-AF65-F5344CB8AC3E}">
        <p14:creationId xmlns:p14="http://schemas.microsoft.com/office/powerpoint/2010/main" val="29422885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Open Source Library Technology</a:t>
            </a:r>
            <a:endParaRPr lang="en-US" dirty="0"/>
          </a:p>
        </p:txBody>
      </p:sp>
    </p:spTree>
    <p:extLst>
      <p:ext uri="{BB962C8B-B14F-4D97-AF65-F5344CB8AC3E}">
        <p14:creationId xmlns:p14="http://schemas.microsoft.com/office/powerpoint/2010/main" val="40725336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Trends in Open Source</a:t>
            </a:r>
            <a:endParaRPr lang="en-US" dirty="0"/>
          </a:p>
        </p:txBody>
      </p:sp>
      <p:sp>
        <p:nvSpPr>
          <p:cNvPr id="4" name="Content Placeholder 3"/>
          <p:cNvSpPr>
            <a:spLocks noGrp="1"/>
          </p:cNvSpPr>
          <p:nvPr>
            <p:ph sz="quarter" idx="1"/>
          </p:nvPr>
        </p:nvSpPr>
        <p:spPr/>
        <p:txBody>
          <a:bodyPr/>
          <a:lstStyle/>
          <a:p>
            <a:r>
              <a:rPr lang="en-US" dirty="0" smtClean="0"/>
              <a:t>Open source now a routine segment of strategic library automation</a:t>
            </a:r>
          </a:p>
          <a:p>
            <a:r>
              <a:rPr lang="en-US" dirty="0" smtClean="0"/>
              <a:t>Implementation</a:t>
            </a:r>
            <a:r>
              <a:rPr lang="en-US" baseline="0" dirty="0" smtClean="0"/>
              <a:t> models:</a:t>
            </a:r>
          </a:p>
          <a:p>
            <a:pPr lvl="1"/>
            <a:r>
              <a:rPr lang="en-US" dirty="0" smtClean="0"/>
              <a:t>Commercial support</a:t>
            </a:r>
          </a:p>
          <a:p>
            <a:pPr lvl="1"/>
            <a:r>
              <a:rPr lang="en-US" dirty="0" smtClean="0"/>
              <a:t>Independent with community support</a:t>
            </a:r>
          </a:p>
          <a:p>
            <a:pPr lvl="1"/>
            <a:r>
              <a:rPr lang="en-US" dirty="0" smtClean="0"/>
              <a:t>Support</a:t>
            </a:r>
            <a:r>
              <a:rPr lang="en-US" baseline="0" dirty="0" smtClean="0"/>
              <a:t> through governmental organizations</a:t>
            </a:r>
          </a:p>
          <a:p>
            <a:pPr lvl="0"/>
            <a:r>
              <a:rPr lang="en-US" dirty="0" smtClean="0"/>
              <a:t>Development models</a:t>
            </a:r>
          </a:p>
          <a:p>
            <a:pPr lvl="1"/>
            <a:r>
              <a:rPr lang="en-US" dirty="0" smtClean="0"/>
              <a:t>Mostly centralized within</a:t>
            </a:r>
            <a:r>
              <a:rPr lang="en-US" baseline="0" dirty="0" smtClean="0"/>
              <a:t> a commercial community</a:t>
            </a:r>
          </a:p>
          <a:p>
            <a:pPr lvl="1"/>
            <a:r>
              <a:rPr lang="en-US" baseline="0" dirty="0" smtClean="0"/>
              <a:t>Distributed community </a:t>
            </a:r>
            <a:endParaRPr lang="en-US" dirty="0"/>
          </a:p>
        </p:txBody>
      </p:sp>
    </p:spTree>
    <p:extLst>
      <p:ext uri="{BB962C8B-B14F-4D97-AF65-F5344CB8AC3E}">
        <p14:creationId xmlns:p14="http://schemas.microsoft.com/office/powerpoint/2010/main" val="973333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in Latin America</a:t>
            </a:r>
            <a:endParaRPr lang="en-US" dirty="0"/>
          </a:p>
        </p:txBody>
      </p:sp>
      <p:sp>
        <p:nvSpPr>
          <p:cNvPr id="3" name="Content Placeholder 2"/>
          <p:cNvSpPr>
            <a:spLocks noGrp="1"/>
          </p:cNvSpPr>
          <p:nvPr>
            <p:ph sz="quarter" idx="1"/>
          </p:nvPr>
        </p:nvSpPr>
        <p:spPr/>
        <p:txBody>
          <a:bodyPr/>
          <a:lstStyle/>
          <a:p>
            <a:r>
              <a:rPr lang="en-US" dirty="0" smtClean="0"/>
              <a:t>Commercial software ofte</a:t>
            </a:r>
            <a:r>
              <a:rPr lang="en-US" baseline="0" dirty="0" smtClean="0"/>
              <a:t>n not affordable</a:t>
            </a:r>
          </a:p>
          <a:p>
            <a:r>
              <a:rPr lang="en-US" baseline="0" dirty="0" smtClean="0"/>
              <a:t>More reliance on Open source software </a:t>
            </a:r>
          </a:p>
          <a:p>
            <a:r>
              <a:rPr lang="en-US" baseline="0" dirty="0" smtClean="0"/>
              <a:t>Support by Governmental or Educational organizations</a:t>
            </a:r>
          </a:p>
          <a:p>
            <a:r>
              <a:rPr lang="en-US" baseline="0" dirty="0" smtClean="0"/>
              <a:t>Local or regional support communities</a:t>
            </a:r>
            <a:endParaRPr lang="en-US" dirty="0"/>
          </a:p>
        </p:txBody>
      </p:sp>
    </p:spTree>
    <p:extLst>
      <p:ext uri="{BB962C8B-B14F-4D97-AF65-F5344CB8AC3E}">
        <p14:creationId xmlns:p14="http://schemas.microsoft.com/office/powerpoint/2010/main" val="11579784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ABCD</a:t>
            </a:r>
            <a:endParaRPr lang="en-US" dirty="0"/>
          </a:p>
        </p:txBody>
      </p:sp>
      <p:sp>
        <p:nvSpPr>
          <p:cNvPr id="3" name="Text Placeholder 2"/>
          <p:cNvSpPr>
            <a:spLocks noGrp="1"/>
          </p:cNvSpPr>
          <p:nvPr>
            <p:ph type="body" idx="4294967295"/>
          </p:nvPr>
        </p:nvSpPr>
        <p:spPr/>
        <p:txBody>
          <a:bodyPr/>
          <a:lstStyle/>
          <a:p>
            <a:r>
              <a:rPr kumimoji="0" lang="es-ES" sz="2900" b="0" i="0" kern="1200" dirty="0" smtClean="0">
                <a:solidFill>
                  <a:schemeClr val="tx1"/>
                </a:solidFill>
                <a:effectLst/>
                <a:latin typeface="+mn-lt"/>
                <a:ea typeface="+mn-ea"/>
                <a:cs typeface="+mn-cs"/>
              </a:rPr>
              <a:t>Automatización de Bibliotecas y Centros de Documentación</a:t>
            </a:r>
          </a:p>
          <a:p>
            <a:r>
              <a:rPr lang="es-ES" dirty="0" smtClean="0"/>
              <a:t>CDS/ISIS </a:t>
            </a:r>
            <a:r>
              <a:rPr lang="es-ES" dirty="0" err="1" smtClean="0"/>
              <a:t>used</a:t>
            </a:r>
            <a:r>
              <a:rPr lang="es-ES" dirty="0" smtClean="0"/>
              <a:t> </a:t>
            </a:r>
            <a:r>
              <a:rPr lang="es-ES" dirty="0" err="1" smtClean="0"/>
              <a:t>extensively</a:t>
            </a:r>
            <a:r>
              <a:rPr lang="es-ES" dirty="0" smtClean="0"/>
              <a:t> in </a:t>
            </a:r>
            <a:r>
              <a:rPr lang="es-ES" dirty="0" err="1" smtClean="0"/>
              <a:t>developing</a:t>
            </a:r>
            <a:r>
              <a:rPr lang="es-ES" dirty="0" smtClean="0"/>
              <a:t> </a:t>
            </a:r>
            <a:r>
              <a:rPr lang="es-ES" dirty="0" err="1" smtClean="0"/>
              <a:t>nations</a:t>
            </a:r>
            <a:endParaRPr lang="es-ES" dirty="0" smtClean="0"/>
          </a:p>
          <a:p>
            <a:r>
              <a:rPr kumimoji="0" lang="es-ES" sz="2900" b="0" i="0" kern="1200" dirty="0" smtClean="0">
                <a:solidFill>
                  <a:schemeClr val="tx1"/>
                </a:solidFill>
                <a:effectLst/>
                <a:latin typeface="+mn-lt"/>
                <a:ea typeface="+mn-ea"/>
                <a:cs typeface="+mn-cs"/>
              </a:rPr>
              <a:t>CDS/ISIS: </a:t>
            </a:r>
            <a:r>
              <a:rPr kumimoji="0" lang="es-ES" sz="2900" b="0" i="0" kern="1200" dirty="0" err="1" smtClean="0">
                <a:solidFill>
                  <a:schemeClr val="tx1"/>
                </a:solidFill>
                <a:effectLst/>
                <a:latin typeface="+mn-lt"/>
                <a:ea typeface="+mn-ea"/>
                <a:cs typeface="+mn-cs"/>
              </a:rPr>
              <a:t>freeware</a:t>
            </a:r>
            <a:r>
              <a:rPr kumimoji="0" lang="es-ES" sz="2900" b="0" i="0" kern="1200" dirty="0" smtClean="0">
                <a:solidFill>
                  <a:schemeClr val="tx1"/>
                </a:solidFill>
                <a:effectLst/>
                <a:latin typeface="+mn-lt"/>
                <a:ea typeface="+mn-ea"/>
                <a:cs typeface="+mn-cs"/>
              </a:rPr>
              <a:t> </a:t>
            </a:r>
            <a:r>
              <a:rPr kumimoji="0" lang="es-ES" sz="2900" b="0" i="0" kern="1200" dirty="0" err="1" smtClean="0">
                <a:solidFill>
                  <a:schemeClr val="tx1"/>
                </a:solidFill>
                <a:effectLst/>
                <a:latin typeface="+mn-lt"/>
                <a:ea typeface="+mn-ea"/>
                <a:cs typeface="+mn-cs"/>
              </a:rPr>
              <a:t>initially</a:t>
            </a:r>
            <a:r>
              <a:rPr kumimoji="0" lang="es-ES" sz="2900" b="0" i="0" kern="1200" dirty="0" smtClean="0">
                <a:solidFill>
                  <a:schemeClr val="tx1"/>
                </a:solidFill>
                <a:effectLst/>
                <a:latin typeface="+mn-lt"/>
                <a:ea typeface="+mn-ea"/>
                <a:cs typeface="+mn-cs"/>
              </a:rPr>
              <a:t> </a:t>
            </a:r>
            <a:r>
              <a:rPr kumimoji="0" lang="es-ES" sz="2900" b="0" i="0" kern="1200" dirty="0" err="1" smtClean="0">
                <a:solidFill>
                  <a:schemeClr val="tx1"/>
                </a:solidFill>
                <a:effectLst/>
                <a:latin typeface="+mn-lt"/>
                <a:ea typeface="+mn-ea"/>
                <a:cs typeface="+mn-cs"/>
              </a:rPr>
              <a:t>developed</a:t>
            </a:r>
            <a:r>
              <a:rPr kumimoji="0" lang="es-ES" sz="2900" b="0" i="0" kern="1200" dirty="0" smtClean="0">
                <a:solidFill>
                  <a:schemeClr val="tx1"/>
                </a:solidFill>
                <a:effectLst/>
                <a:latin typeface="+mn-lt"/>
                <a:ea typeface="+mn-ea"/>
                <a:cs typeface="+mn-cs"/>
              </a:rPr>
              <a:t> </a:t>
            </a:r>
            <a:r>
              <a:rPr kumimoji="0" lang="es-ES" sz="2900" b="0" i="0" kern="1200" dirty="0" err="1" smtClean="0">
                <a:solidFill>
                  <a:schemeClr val="tx1"/>
                </a:solidFill>
                <a:effectLst/>
                <a:latin typeface="+mn-lt"/>
                <a:ea typeface="+mn-ea"/>
                <a:cs typeface="+mn-cs"/>
              </a:rPr>
              <a:t>by</a:t>
            </a:r>
            <a:r>
              <a:rPr kumimoji="0" lang="es-ES" sz="2900" b="0" i="0" kern="1200" dirty="0" smtClean="0">
                <a:solidFill>
                  <a:schemeClr val="tx1"/>
                </a:solidFill>
                <a:effectLst/>
                <a:latin typeface="+mn-lt"/>
                <a:ea typeface="+mn-ea"/>
                <a:cs typeface="+mn-cs"/>
              </a:rPr>
              <a:t> UNESCO</a:t>
            </a:r>
          </a:p>
          <a:p>
            <a:r>
              <a:rPr lang="es-ES" dirty="0" smtClean="0"/>
              <a:t>Development led </a:t>
            </a:r>
            <a:r>
              <a:rPr lang="es-ES" dirty="0" err="1" smtClean="0"/>
              <a:t>by</a:t>
            </a:r>
            <a:r>
              <a:rPr lang="es-ES" dirty="0" smtClean="0"/>
              <a:t> BIRME in </a:t>
            </a:r>
            <a:r>
              <a:rPr lang="es-ES" dirty="0" err="1" smtClean="0"/>
              <a:t>Brazil</a:t>
            </a:r>
            <a:endParaRPr lang="es-ES" dirty="0" smtClean="0"/>
          </a:p>
          <a:p>
            <a:r>
              <a:rPr lang="es-ES" dirty="0"/>
              <a:t>ABCD: New </a:t>
            </a:r>
            <a:r>
              <a:rPr lang="es-ES" dirty="0" err="1"/>
              <a:t>application</a:t>
            </a:r>
            <a:r>
              <a:rPr lang="es-ES" dirty="0"/>
              <a:t> </a:t>
            </a:r>
            <a:r>
              <a:rPr lang="es-ES" dirty="0" err="1"/>
              <a:t>based</a:t>
            </a:r>
            <a:r>
              <a:rPr lang="es-ES" dirty="0"/>
              <a:t> </a:t>
            </a:r>
            <a:r>
              <a:rPr lang="es-ES" dirty="0" err="1"/>
              <a:t>on</a:t>
            </a:r>
            <a:r>
              <a:rPr lang="es-ES" dirty="0"/>
              <a:t> CDS/ISIS </a:t>
            </a:r>
            <a:r>
              <a:rPr lang="es-ES" dirty="0" err="1"/>
              <a:t>tools</a:t>
            </a:r>
            <a:endParaRPr lang="es-ES" dirty="0"/>
          </a:p>
          <a:p>
            <a:r>
              <a:rPr kumimoji="0" lang="es-ES" sz="2900" b="0" i="0" kern="1200" dirty="0" smtClean="0">
                <a:solidFill>
                  <a:schemeClr val="tx1"/>
                </a:solidFill>
                <a:effectLst/>
                <a:latin typeface="+mn-lt"/>
                <a:ea typeface="+mn-ea"/>
                <a:cs typeface="+mn-cs"/>
              </a:rPr>
              <a:t>ABCD </a:t>
            </a:r>
            <a:r>
              <a:rPr kumimoji="0" lang="es-ES" sz="2900" b="0" i="0" kern="1200" dirty="0" err="1" smtClean="0">
                <a:solidFill>
                  <a:schemeClr val="tx1"/>
                </a:solidFill>
                <a:effectLst/>
                <a:latin typeface="+mn-lt"/>
                <a:ea typeface="+mn-ea"/>
                <a:cs typeface="+mn-cs"/>
              </a:rPr>
              <a:t>developed</a:t>
            </a:r>
            <a:r>
              <a:rPr kumimoji="0" lang="es-ES" sz="2900" b="0" i="0" kern="1200" dirty="0" smtClean="0">
                <a:solidFill>
                  <a:schemeClr val="tx1"/>
                </a:solidFill>
                <a:effectLst/>
                <a:latin typeface="+mn-lt"/>
                <a:ea typeface="+mn-ea"/>
                <a:cs typeface="+mn-cs"/>
              </a:rPr>
              <a:t> as </a:t>
            </a:r>
            <a:r>
              <a:rPr kumimoji="0" lang="es-ES" sz="2900" b="0" i="0" kern="1200" dirty="0" err="1" smtClean="0">
                <a:solidFill>
                  <a:schemeClr val="tx1"/>
                </a:solidFill>
                <a:effectLst/>
                <a:latin typeface="+mn-lt"/>
                <a:ea typeface="+mn-ea"/>
                <a:cs typeface="+mn-cs"/>
              </a:rPr>
              <a:t>an</a:t>
            </a:r>
            <a:r>
              <a:rPr kumimoji="0" lang="es-ES" sz="2900" b="0" i="0" kern="1200" dirty="0" smtClean="0">
                <a:solidFill>
                  <a:schemeClr val="tx1"/>
                </a:solidFill>
                <a:effectLst/>
                <a:latin typeface="+mn-lt"/>
                <a:ea typeface="+mn-ea"/>
                <a:cs typeface="+mn-cs"/>
              </a:rPr>
              <a:t> open </a:t>
            </a:r>
            <a:r>
              <a:rPr kumimoji="0" lang="es-ES" sz="2900" b="0" i="0" kern="1200" dirty="0" err="1" smtClean="0">
                <a:solidFill>
                  <a:schemeClr val="tx1"/>
                </a:solidFill>
                <a:effectLst/>
                <a:latin typeface="+mn-lt"/>
                <a:ea typeface="+mn-ea"/>
                <a:cs typeface="+mn-cs"/>
              </a:rPr>
              <a:t>source</a:t>
            </a:r>
            <a:r>
              <a:rPr kumimoji="0" lang="es-ES" sz="2900" b="0" i="0" kern="1200" dirty="0" smtClean="0">
                <a:solidFill>
                  <a:schemeClr val="tx1"/>
                </a:solidFill>
                <a:effectLst/>
                <a:latin typeface="+mn-lt"/>
                <a:ea typeface="+mn-ea"/>
                <a:cs typeface="+mn-cs"/>
              </a:rPr>
              <a:t> </a:t>
            </a:r>
            <a:r>
              <a:rPr kumimoji="0" lang="es-ES" sz="2900" b="0" i="0" kern="1200" dirty="0" err="1" smtClean="0">
                <a:solidFill>
                  <a:schemeClr val="tx1"/>
                </a:solidFill>
                <a:effectLst/>
                <a:latin typeface="+mn-lt"/>
                <a:ea typeface="+mn-ea"/>
                <a:cs typeface="+mn-cs"/>
              </a:rPr>
              <a:t>integrated</a:t>
            </a:r>
            <a:r>
              <a:rPr kumimoji="0" lang="es-ES" sz="2900" b="0" i="0" kern="1200" dirty="0" smtClean="0">
                <a:solidFill>
                  <a:schemeClr val="tx1"/>
                </a:solidFill>
                <a:effectLst/>
                <a:latin typeface="+mn-lt"/>
                <a:ea typeface="+mn-ea"/>
                <a:cs typeface="+mn-cs"/>
              </a:rPr>
              <a:t> library </a:t>
            </a:r>
            <a:r>
              <a:rPr kumimoji="0" lang="es-ES" sz="2900" b="0" i="0" kern="1200" dirty="0" err="1" smtClean="0">
                <a:solidFill>
                  <a:schemeClr val="tx1"/>
                </a:solidFill>
                <a:effectLst/>
                <a:latin typeface="+mn-lt"/>
                <a:ea typeface="+mn-ea"/>
                <a:cs typeface="+mn-cs"/>
              </a:rPr>
              <a:t>system</a:t>
            </a:r>
            <a:r>
              <a:rPr kumimoji="0" lang="es-ES" sz="2900" b="0" i="0" kern="1200" dirty="0" smtClean="0">
                <a:solidFill>
                  <a:schemeClr val="tx1"/>
                </a:solidFill>
                <a:effectLst/>
                <a:latin typeface="+mn-lt"/>
                <a:ea typeface="+mn-ea"/>
                <a:cs typeface="+mn-cs"/>
              </a:rPr>
              <a:t>.</a:t>
            </a:r>
          </a:p>
        </p:txBody>
      </p:sp>
    </p:spTree>
    <p:extLst>
      <p:ext uri="{BB962C8B-B14F-4D97-AF65-F5344CB8AC3E}">
        <p14:creationId xmlns:p14="http://schemas.microsoft.com/office/powerpoint/2010/main" val="9899703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Koha</a:t>
            </a:r>
            <a:endParaRPr lang="en-US" dirty="0"/>
          </a:p>
        </p:txBody>
      </p:sp>
      <p:sp>
        <p:nvSpPr>
          <p:cNvPr id="3" name="Content Placeholder 2"/>
          <p:cNvSpPr>
            <a:spLocks noGrp="1"/>
          </p:cNvSpPr>
          <p:nvPr>
            <p:ph sz="quarter" idx="1"/>
          </p:nvPr>
        </p:nvSpPr>
        <p:spPr/>
        <p:txBody>
          <a:bodyPr/>
          <a:lstStyle/>
          <a:p>
            <a:r>
              <a:rPr lang="en-US" dirty="0" smtClean="0"/>
              <a:t>Open source ILS available</a:t>
            </a:r>
            <a:r>
              <a:rPr lang="en-US" baseline="0" dirty="0" smtClean="0"/>
              <a:t> since 1999</a:t>
            </a:r>
          </a:p>
          <a:p>
            <a:r>
              <a:rPr lang="en-US" baseline="0" dirty="0" smtClean="0"/>
              <a:t>Continuous development </a:t>
            </a:r>
          </a:p>
          <a:p>
            <a:r>
              <a:rPr lang="en-US" baseline="0" dirty="0" smtClean="0"/>
              <a:t>Widespread deployment in all regions and library  types</a:t>
            </a:r>
          </a:p>
          <a:p>
            <a:r>
              <a:rPr lang="en-US" baseline="0" dirty="0" smtClean="0"/>
              <a:t>Small to mid-sized libraries; some large implementations</a:t>
            </a:r>
            <a:endParaRPr lang="en-US" dirty="0"/>
          </a:p>
        </p:txBody>
      </p:sp>
    </p:spTree>
    <p:extLst>
      <p:ext uri="{BB962C8B-B14F-4D97-AF65-F5344CB8AC3E}">
        <p14:creationId xmlns:p14="http://schemas.microsoft.com/office/powerpoint/2010/main" val="980124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Koha</a:t>
            </a:r>
            <a:endParaRPr lang="en-US" dirty="0"/>
          </a:p>
        </p:txBody>
      </p:sp>
      <p:sp>
        <p:nvSpPr>
          <p:cNvPr id="3" name="Text Placeholder 2"/>
          <p:cNvSpPr>
            <a:spLocks noGrp="1"/>
          </p:cNvSpPr>
          <p:nvPr>
            <p:ph type="body" idx="4294967295"/>
          </p:nvPr>
        </p:nvSpPr>
        <p:spPr>
          <a:xfrm>
            <a:off x="990600" y="1600200"/>
            <a:ext cx="8153400" cy="4525963"/>
          </a:xfrm>
        </p:spPr>
        <p:txBody>
          <a:bodyPr>
            <a:normAutofit fontScale="92500" lnSpcReduction="10000"/>
          </a:bodyPr>
          <a:lstStyle/>
          <a:p>
            <a:r>
              <a:rPr lang="en-US" dirty="0" smtClean="0"/>
              <a:t>Originally</a:t>
            </a:r>
            <a:r>
              <a:rPr lang="en-US" baseline="0" dirty="0" smtClean="0"/>
              <a:t> developed in 1999 for small group of libraries in New Zealand, </a:t>
            </a:r>
            <a:r>
              <a:rPr kumimoji="0" lang="en-US" sz="2900" b="0" i="0" kern="1200" dirty="0" smtClean="0">
                <a:solidFill>
                  <a:schemeClr val="tx1"/>
                </a:solidFill>
                <a:effectLst/>
                <a:latin typeface="+mn-lt"/>
                <a:ea typeface="+mn-ea"/>
                <a:cs typeface="+mn-cs"/>
              </a:rPr>
              <a:t>Horowhenua Library Trust by Katipo Communications, production use by January 2000</a:t>
            </a:r>
          </a:p>
          <a:p>
            <a:pPr lvl="0"/>
            <a:r>
              <a:rPr kumimoji="0" lang="en-US" sz="2900" b="0" i="0" kern="1200" dirty="0" smtClean="0">
                <a:solidFill>
                  <a:schemeClr val="tx1"/>
                </a:solidFill>
                <a:effectLst/>
                <a:latin typeface="+mn-lt"/>
                <a:ea typeface="+mn-ea"/>
                <a:cs typeface="+mn-cs"/>
              </a:rPr>
              <a:t>Gained</a:t>
            </a:r>
            <a:r>
              <a:rPr kumimoji="0" lang="en-US" sz="2900" b="0" i="0" kern="1200" baseline="0" dirty="0" smtClean="0">
                <a:solidFill>
                  <a:schemeClr val="tx1"/>
                </a:solidFill>
                <a:effectLst/>
                <a:latin typeface="+mn-lt"/>
                <a:ea typeface="+mn-ea"/>
                <a:cs typeface="+mn-cs"/>
              </a:rPr>
              <a:t> widespread use in the United States around 2004-05 and has seen steady growth in use</a:t>
            </a:r>
          </a:p>
          <a:p>
            <a:pPr lvl="0"/>
            <a:r>
              <a:rPr kumimoji="0" lang="en-US" sz="2900" b="0" i="0" kern="1200" baseline="0" dirty="0" smtClean="0">
                <a:solidFill>
                  <a:schemeClr val="tx1"/>
                </a:solidFill>
                <a:effectLst/>
                <a:latin typeface="+mn-lt"/>
                <a:ea typeface="+mn-ea"/>
                <a:cs typeface="+mn-cs"/>
              </a:rPr>
              <a:t>Wide international adoption</a:t>
            </a:r>
          </a:p>
          <a:p>
            <a:pPr lvl="0"/>
            <a:r>
              <a:rPr kumimoji="0" lang="en-US" sz="2900" b="0" i="0" kern="1200" baseline="0" dirty="0" smtClean="0">
                <a:solidFill>
                  <a:schemeClr val="tx1"/>
                </a:solidFill>
                <a:effectLst/>
                <a:latin typeface="+mn-lt"/>
                <a:ea typeface="+mn-ea"/>
                <a:cs typeface="+mn-cs"/>
              </a:rPr>
              <a:t>Used in many thousands of libraries.  </a:t>
            </a:r>
            <a:r>
              <a:rPr lang="en-US" dirty="0" smtClean="0"/>
              <a:t>2,682 </a:t>
            </a:r>
            <a:r>
              <a:rPr kumimoji="0" lang="en-US" sz="2900" b="0" i="0" kern="1200" baseline="0" dirty="0" smtClean="0">
                <a:solidFill>
                  <a:schemeClr val="tx1"/>
                </a:solidFill>
                <a:effectLst/>
                <a:latin typeface="+mn-lt"/>
                <a:ea typeface="+mn-ea"/>
                <a:cs typeface="+mn-cs"/>
              </a:rPr>
              <a:t>represented in libraries.org, with many large groups not yet registered.</a:t>
            </a:r>
          </a:p>
          <a:p>
            <a:pPr lvl="0"/>
            <a:r>
              <a:rPr kumimoji="0" lang="en-US" sz="2900" b="0" i="0" kern="1200" baseline="0" dirty="0" smtClean="0">
                <a:solidFill>
                  <a:schemeClr val="tx1"/>
                </a:solidFill>
                <a:effectLst/>
                <a:latin typeface="+mn-lt"/>
                <a:ea typeface="+mn-ea"/>
                <a:cs typeface="+mn-cs"/>
              </a:rPr>
              <a:t>Dominant open source SIGB in Latin America</a:t>
            </a:r>
          </a:p>
        </p:txBody>
      </p:sp>
    </p:spTree>
    <p:extLst>
      <p:ext uri="{BB962C8B-B14F-4D97-AF65-F5344CB8AC3E}">
        <p14:creationId xmlns:p14="http://schemas.microsoft.com/office/powerpoint/2010/main" val="4114325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Koha Worldwide</a:t>
            </a:r>
            <a:endParaRPr lang="en-US" dirty="0"/>
          </a:p>
        </p:txBody>
      </p:sp>
      <p:pic>
        <p:nvPicPr>
          <p:cNvPr id="717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9" y="1700213"/>
            <a:ext cx="9050291" cy="51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1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AutoShape 2"/>
          <p:cNvSpPr>
            <a:spLocks noGrp="1" noChangeArrowheads="1"/>
          </p:cNvSpPr>
          <p:nvPr>
            <p:ph type="title"/>
          </p:nvPr>
        </p:nvSpPr>
        <p:spPr/>
        <p:txBody>
          <a:bodyPr/>
          <a:lstStyle/>
          <a:p>
            <a:r>
              <a:rPr lang="en-US" dirty="0" smtClean="0"/>
              <a:t>Library Technology Industry Reports</a:t>
            </a:r>
            <a:endParaRPr lang="en-US" dirty="0"/>
          </a:p>
        </p:txBody>
      </p:sp>
      <p:sp>
        <p:nvSpPr>
          <p:cNvPr id="206851" name="Rectangle 3"/>
          <p:cNvSpPr>
            <a:spLocks noGrp="1" noChangeArrowheads="1"/>
          </p:cNvSpPr>
          <p:nvPr>
            <p:ph sz="quarter" idx="2"/>
          </p:nvPr>
        </p:nvSpPr>
        <p:spPr>
          <a:xfrm>
            <a:off x="457200" y="2362200"/>
            <a:ext cx="4038600" cy="3581400"/>
          </a:xfrm>
        </p:spPr>
        <p:txBody>
          <a:bodyPr>
            <a:normAutofit/>
          </a:bodyPr>
          <a:lstStyle/>
          <a:p>
            <a:pPr marL="320040" indent="-320040">
              <a:lnSpc>
                <a:spcPct val="90000"/>
              </a:lnSpc>
            </a:pPr>
            <a:r>
              <a:rPr lang="en-US" sz="2400" dirty="0" smtClean="0"/>
              <a:t>2014: </a:t>
            </a:r>
            <a:r>
              <a:rPr kumimoji="0" lang="en-US" sz="2400" kern="1200" dirty="0" smtClean="0">
                <a:solidFill>
                  <a:schemeClr val="tx1"/>
                </a:solidFill>
                <a:effectLst/>
              </a:rPr>
              <a:t>Strategic Competition and Cooperation</a:t>
            </a:r>
          </a:p>
          <a:p>
            <a:pPr marL="320040" indent="-320040">
              <a:lnSpc>
                <a:spcPct val="90000"/>
              </a:lnSpc>
            </a:pPr>
            <a:r>
              <a:rPr lang="en-US" sz="2400" dirty="0" smtClean="0"/>
              <a:t>2015: Operationalizing Innovation</a:t>
            </a:r>
          </a:p>
          <a:p>
            <a:pPr marL="320040" indent="-320040">
              <a:lnSpc>
                <a:spcPct val="90000"/>
              </a:lnSpc>
            </a:pPr>
            <a:r>
              <a:rPr lang="en-US" sz="2400" dirty="0" smtClean="0"/>
              <a:t>2016: Power Plays</a:t>
            </a:r>
            <a:br>
              <a:rPr lang="en-US" sz="2400" dirty="0" smtClean="0"/>
            </a:br>
            <a:endParaRPr lang="en-US" sz="2400" b="1" i="1" dirty="0" smtClean="0"/>
          </a:p>
        </p:txBody>
      </p:sp>
      <p:sp>
        <p:nvSpPr>
          <p:cNvPr id="4" name="Content Placeholder 3"/>
          <p:cNvSpPr>
            <a:spLocks noGrp="1"/>
          </p:cNvSpPr>
          <p:nvPr>
            <p:ph sz="quarter" idx="4"/>
          </p:nvPr>
        </p:nvSpPr>
        <p:spPr>
          <a:xfrm>
            <a:off x="4495800" y="2286000"/>
            <a:ext cx="4648200" cy="4343400"/>
          </a:xfrm>
        </p:spPr>
        <p:txBody>
          <a:bodyPr>
            <a:noAutofit/>
          </a:bodyPr>
          <a:lstStyle/>
          <a:p>
            <a:pPr>
              <a:lnSpc>
                <a:spcPct val="90000"/>
              </a:lnSpc>
            </a:pPr>
            <a:r>
              <a:rPr lang="en-US" sz="2000" dirty="0"/>
              <a:t>2013: Rush to Innovate</a:t>
            </a:r>
          </a:p>
          <a:p>
            <a:pPr>
              <a:lnSpc>
                <a:spcPct val="90000"/>
              </a:lnSpc>
            </a:pPr>
            <a:r>
              <a:rPr lang="en-US" sz="2000" dirty="0"/>
              <a:t>2012: Agents of Change</a:t>
            </a:r>
          </a:p>
          <a:p>
            <a:pPr>
              <a:lnSpc>
                <a:spcPct val="90000"/>
              </a:lnSpc>
            </a:pPr>
            <a:r>
              <a:rPr lang="en-US" sz="2000" dirty="0"/>
              <a:t>2011: New </a:t>
            </a:r>
            <a:r>
              <a:rPr lang="en-US" sz="2000" dirty="0" smtClean="0"/>
              <a:t>Frontier</a:t>
            </a:r>
          </a:p>
          <a:p>
            <a:pPr>
              <a:lnSpc>
                <a:spcPct val="90000"/>
              </a:lnSpc>
            </a:pPr>
            <a:r>
              <a:rPr lang="en-US" sz="2000" dirty="0" smtClean="0"/>
              <a:t>2010</a:t>
            </a:r>
            <a:r>
              <a:rPr lang="en-US" sz="2000" dirty="0"/>
              <a:t>: New Models, Core Systems</a:t>
            </a:r>
          </a:p>
          <a:p>
            <a:pPr>
              <a:lnSpc>
                <a:spcPct val="90000"/>
              </a:lnSpc>
            </a:pPr>
            <a:r>
              <a:rPr lang="en-US" sz="2000" dirty="0"/>
              <a:t>2009: Investing in the Future</a:t>
            </a:r>
          </a:p>
          <a:p>
            <a:pPr>
              <a:lnSpc>
                <a:spcPct val="90000"/>
              </a:lnSpc>
            </a:pPr>
            <a:r>
              <a:rPr lang="en-US" sz="2000" dirty="0"/>
              <a:t>2008: Opportunity out of turmoil </a:t>
            </a:r>
          </a:p>
          <a:p>
            <a:pPr>
              <a:lnSpc>
                <a:spcPct val="90000"/>
              </a:lnSpc>
            </a:pPr>
            <a:r>
              <a:rPr lang="en-US" sz="2000" dirty="0"/>
              <a:t>2007: An industry redefined </a:t>
            </a:r>
          </a:p>
          <a:p>
            <a:pPr>
              <a:lnSpc>
                <a:spcPct val="90000"/>
              </a:lnSpc>
            </a:pPr>
            <a:r>
              <a:rPr lang="en-US" sz="2000" dirty="0"/>
              <a:t>2006: Reshuffling the deck </a:t>
            </a:r>
          </a:p>
          <a:p>
            <a:pPr>
              <a:lnSpc>
                <a:spcPct val="90000"/>
              </a:lnSpc>
            </a:pPr>
            <a:r>
              <a:rPr lang="en-US" sz="2000" dirty="0"/>
              <a:t>2005: Gradual evolution </a:t>
            </a:r>
          </a:p>
          <a:p>
            <a:pPr>
              <a:lnSpc>
                <a:spcPct val="90000"/>
              </a:lnSpc>
            </a:pPr>
            <a:r>
              <a:rPr lang="en-US" sz="2000" dirty="0"/>
              <a:t>2004: Migration down, innovation up </a:t>
            </a:r>
          </a:p>
          <a:p>
            <a:pPr>
              <a:lnSpc>
                <a:spcPct val="90000"/>
              </a:lnSpc>
            </a:pPr>
            <a:r>
              <a:rPr lang="en-US" sz="2000" dirty="0"/>
              <a:t>2003: The competition heats up </a:t>
            </a:r>
          </a:p>
          <a:p>
            <a:pPr>
              <a:lnSpc>
                <a:spcPct val="90000"/>
              </a:lnSpc>
            </a:pPr>
            <a:r>
              <a:rPr lang="en-US" sz="2000" dirty="0"/>
              <a:t>2002: Capturing the migrating customer </a:t>
            </a:r>
          </a:p>
          <a:p>
            <a:endParaRPr lang="en-US" sz="1400" dirty="0"/>
          </a:p>
        </p:txBody>
      </p:sp>
      <p:sp>
        <p:nvSpPr>
          <p:cNvPr id="2" name="Text Placeholder 1"/>
          <p:cNvSpPr>
            <a:spLocks noGrp="1"/>
          </p:cNvSpPr>
          <p:nvPr>
            <p:ph type="body" sz="quarter" idx="1"/>
          </p:nvPr>
        </p:nvSpPr>
        <p:spPr>
          <a:xfrm>
            <a:off x="609600" y="1600200"/>
            <a:ext cx="3886200" cy="640080"/>
          </a:xfrm>
        </p:spPr>
        <p:txBody>
          <a:bodyPr/>
          <a:lstStyle/>
          <a:p>
            <a:r>
              <a:rPr lang="en-US" dirty="0" smtClean="0"/>
              <a:t>American Libraries </a:t>
            </a:r>
            <a:endParaRPr lang="en-US" dirty="0"/>
          </a:p>
        </p:txBody>
      </p:sp>
      <p:sp>
        <p:nvSpPr>
          <p:cNvPr id="3" name="Text Placeholder 2"/>
          <p:cNvSpPr>
            <a:spLocks noGrp="1"/>
          </p:cNvSpPr>
          <p:nvPr>
            <p:ph type="body" sz="quarter" idx="3"/>
          </p:nvPr>
        </p:nvSpPr>
        <p:spPr>
          <a:xfrm>
            <a:off x="4800600" y="1600200"/>
            <a:ext cx="3886200" cy="640080"/>
          </a:xfrm>
        </p:spPr>
        <p:txBody>
          <a:bodyPr/>
          <a:lstStyle/>
          <a:p>
            <a:r>
              <a:rPr lang="en-US" dirty="0" smtClean="0"/>
              <a:t>Library Journal</a:t>
            </a:r>
            <a:endParaRPr lang="en-US" dirty="0"/>
          </a:p>
        </p:txBody>
      </p:sp>
    </p:spTree>
    <p:extLst>
      <p:ext uri="{BB962C8B-B14F-4D97-AF65-F5344CB8AC3E}">
        <p14:creationId xmlns:p14="http://schemas.microsoft.com/office/powerpoint/2010/main" val="13868234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Projects to</a:t>
            </a:r>
            <a:r>
              <a:rPr lang="en-US" baseline="0" dirty="0" smtClean="0"/>
              <a:t> deploy Koha</a:t>
            </a:r>
            <a:endParaRPr lang="en-US" dirty="0"/>
          </a:p>
        </p:txBody>
      </p:sp>
      <p:sp>
        <p:nvSpPr>
          <p:cNvPr id="3" name="Text Placeholder 2"/>
          <p:cNvSpPr>
            <a:spLocks noGrp="1"/>
          </p:cNvSpPr>
          <p:nvPr>
            <p:ph type="body" idx="4294967295"/>
          </p:nvPr>
        </p:nvSpPr>
        <p:spPr>
          <a:xfrm>
            <a:off x="990600" y="1600200"/>
            <a:ext cx="8153400" cy="4525963"/>
          </a:xfrm>
        </p:spPr>
        <p:txBody>
          <a:bodyPr/>
          <a:lstStyle/>
          <a:p>
            <a:r>
              <a:rPr lang="en-US" dirty="0" smtClean="0"/>
              <a:t>Philippines:</a:t>
            </a:r>
            <a:r>
              <a:rPr lang="en-US" baseline="0" dirty="0" smtClean="0"/>
              <a:t> A systematic effort to install Koha in the public libraries sponsored by the state libraries</a:t>
            </a:r>
          </a:p>
          <a:p>
            <a:r>
              <a:rPr lang="en-US" dirty="0"/>
              <a:t>Turkey: 1,200+ public </a:t>
            </a:r>
            <a:r>
              <a:rPr lang="en-US" dirty="0" smtClean="0"/>
              <a:t>libraries</a:t>
            </a:r>
            <a:endParaRPr lang="en-US" dirty="0"/>
          </a:p>
          <a:p>
            <a:r>
              <a:rPr lang="en-US" baseline="0" dirty="0" smtClean="0"/>
              <a:t>Spain:  </a:t>
            </a:r>
            <a:r>
              <a:rPr kumimoji="0" lang="en-US" sz="2900" b="1" i="0" kern="1200" dirty="0" smtClean="0">
                <a:solidFill>
                  <a:schemeClr val="tx1"/>
                </a:solidFill>
                <a:effectLst/>
                <a:latin typeface="+mn-lt"/>
                <a:ea typeface="+mn-ea"/>
                <a:cs typeface="+mn-cs"/>
              </a:rPr>
              <a:t>Koha-</a:t>
            </a:r>
            <a:r>
              <a:rPr kumimoji="0" lang="en-US" sz="2900" b="1" i="0" kern="1200" dirty="0" err="1" smtClean="0">
                <a:solidFill>
                  <a:schemeClr val="tx1"/>
                </a:solidFill>
                <a:effectLst/>
                <a:latin typeface="+mn-lt"/>
                <a:ea typeface="+mn-ea"/>
                <a:cs typeface="+mn-cs"/>
              </a:rPr>
              <a:t>Kobli</a:t>
            </a:r>
            <a:r>
              <a:rPr kumimoji="0" lang="en-US" sz="2900" b="1" i="0" kern="1200" dirty="0" smtClean="0">
                <a:solidFill>
                  <a:schemeClr val="tx1"/>
                </a:solidFill>
                <a:effectLst/>
                <a:latin typeface="+mn-lt"/>
                <a:ea typeface="+mn-ea"/>
                <a:cs typeface="+mn-cs"/>
              </a:rPr>
              <a:t> </a:t>
            </a:r>
            <a:r>
              <a:rPr lang="en-US" dirty="0" smtClean="0">
                <a:hlinkClick r:id="rId2"/>
              </a:rPr>
              <a:t>http://kobli.bage.es/</a:t>
            </a:r>
            <a:endParaRPr lang="en-US" dirty="0" smtClean="0"/>
          </a:p>
          <a:p>
            <a:r>
              <a:rPr lang="en-US" baseline="0" dirty="0" smtClean="0"/>
              <a:t>Argentina. </a:t>
            </a:r>
            <a:r>
              <a:rPr kumimoji="0" lang="en-US" sz="2900" b="0" i="0" kern="1200" dirty="0" smtClean="0">
                <a:solidFill>
                  <a:schemeClr val="tx1"/>
                </a:solidFill>
                <a:effectLst/>
                <a:latin typeface="+mn-lt"/>
                <a:ea typeface="+mn-ea"/>
                <a:cs typeface="+mn-cs"/>
              </a:rPr>
              <a:t>CONABIP (</a:t>
            </a:r>
            <a:r>
              <a:rPr kumimoji="0" lang="en-US" sz="2900" b="0" i="0" kern="1200" dirty="0" err="1" smtClean="0">
                <a:solidFill>
                  <a:schemeClr val="tx1"/>
                </a:solidFill>
                <a:effectLst/>
                <a:latin typeface="+mn-lt"/>
                <a:ea typeface="+mn-ea"/>
                <a:cs typeface="+mn-cs"/>
              </a:rPr>
              <a:t>Comisión</a:t>
            </a:r>
            <a:r>
              <a:rPr kumimoji="0" lang="en-US" sz="2900" b="0" i="0" kern="1200" dirty="0" smtClean="0">
                <a:solidFill>
                  <a:schemeClr val="tx1"/>
                </a:solidFill>
                <a:effectLst/>
                <a:latin typeface="+mn-lt"/>
                <a:ea typeface="+mn-ea"/>
                <a:cs typeface="+mn-cs"/>
              </a:rPr>
              <a:t> </a:t>
            </a:r>
            <a:r>
              <a:rPr kumimoji="0" lang="en-US" sz="2900" b="0" i="0" kern="1200" dirty="0" err="1" smtClean="0">
                <a:solidFill>
                  <a:schemeClr val="tx1"/>
                </a:solidFill>
                <a:effectLst/>
                <a:latin typeface="+mn-lt"/>
                <a:ea typeface="+mn-ea"/>
                <a:cs typeface="+mn-cs"/>
              </a:rPr>
              <a:t>Nacional</a:t>
            </a:r>
            <a:r>
              <a:rPr kumimoji="0" lang="en-US" sz="2900" b="0" i="0" kern="1200" dirty="0" smtClean="0">
                <a:solidFill>
                  <a:schemeClr val="tx1"/>
                </a:solidFill>
                <a:effectLst/>
                <a:latin typeface="+mn-lt"/>
                <a:ea typeface="+mn-ea"/>
                <a:cs typeface="+mn-cs"/>
              </a:rPr>
              <a:t> de </a:t>
            </a:r>
            <a:r>
              <a:rPr kumimoji="0" lang="en-US" sz="2900" b="0" i="0" kern="1200" dirty="0" err="1" smtClean="0">
                <a:solidFill>
                  <a:schemeClr val="tx1"/>
                </a:solidFill>
                <a:effectLst/>
                <a:latin typeface="+mn-lt"/>
                <a:ea typeface="+mn-ea"/>
                <a:cs typeface="+mn-cs"/>
              </a:rPr>
              <a:t>Bibliotecas</a:t>
            </a:r>
            <a:r>
              <a:rPr kumimoji="0" lang="en-US" sz="2900" b="0" i="0" kern="1200" dirty="0" smtClean="0">
                <a:solidFill>
                  <a:schemeClr val="tx1"/>
                </a:solidFill>
                <a:effectLst/>
                <a:latin typeface="+mn-lt"/>
                <a:ea typeface="+mn-ea"/>
                <a:cs typeface="+mn-cs"/>
              </a:rPr>
              <a:t> </a:t>
            </a:r>
            <a:r>
              <a:rPr kumimoji="0" lang="en-US" sz="2900" b="0" i="0" kern="1200" dirty="0" err="1" smtClean="0">
                <a:solidFill>
                  <a:schemeClr val="tx1"/>
                </a:solidFill>
                <a:effectLst/>
                <a:latin typeface="+mn-lt"/>
                <a:ea typeface="+mn-ea"/>
                <a:cs typeface="+mn-cs"/>
              </a:rPr>
              <a:t>Populares</a:t>
            </a:r>
            <a:r>
              <a:rPr kumimoji="0" lang="en-US" sz="2900" b="0" i="0" kern="1200" dirty="0" smtClean="0">
                <a:solidFill>
                  <a:schemeClr val="tx1"/>
                </a:solidFill>
                <a:effectLst/>
                <a:latin typeface="+mn-lt"/>
                <a:ea typeface="+mn-ea"/>
                <a:cs typeface="+mn-cs"/>
              </a:rPr>
              <a:t>)</a:t>
            </a:r>
            <a:r>
              <a:rPr kumimoji="0" lang="en-US" sz="2900" b="0" i="0" kern="1200" baseline="0" dirty="0" smtClean="0">
                <a:solidFill>
                  <a:schemeClr val="tx1"/>
                </a:solidFill>
                <a:effectLst/>
                <a:latin typeface="+mn-lt"/>
                <a:ea typeface="+mn-ea"/>
                <a:cs typeface="+mn-cs"/>
              </a:rPr>
              <a:t>  </a:t>
            </a:r>
          </a:p>
          <a:p>
            <a:pPr lvl="1"/>
            <a:r>
              <a:rPr kumimoji="0" lang="en-US" sz="2600" b="0" i="0" kern="1200" baseline="0" dirty="0" smtClean="0">
                <a:solidFill>
                  <a:schemeClr val="tx1"/>
                </a:solidFill>
                <a:effectLst/>
                <a:latin typeface="+mn-lt"/>
                <a:ea typeface="+mn-ea"/>
                <a:cs typeface="+mn-cs"/>
              </a:rPr>
              <a:t>Customized version of Koha: </a:t>
            </a:r>
            <a:r>
              <a:rPr kumimoji="0" lang="en-US" sz="2600" b="1" i="0" kern="1200" baseline="0" dirty="0" err="1" smtClean="0">
                <a:solidFill>
                  <a:schemeClr val="tx1"/>
                </a:solidFill>
                <a:effectLst/>
                <a:latin typeface="+mn-lt"/>
                <a:ea typeface="+mn-ea"/>
                <a:cs typeface="+mn-cs"/>
              </a:rPr>
              <a:t>DigiBepe</a:t>
            </a:r>
            <a:endParaRPr kumimoji="0" lang="en-US" sz="2600" b="1" i="0" kern="1200" baseline="0" dirty="0" smtClean="0">
              <a:solidFill>
                <a:schemeClr val="tx1"/>
              </a:solidFill>
              <a:effectLst/>
              <a:latin typeface="+mn-lt"/>
              <a:ea typeface="+mn-ea"/>
              <a:cs typeface="+mn-cs"/>
            </a:endParaRPr>
          </a:p>
          <a:p>
            <a:pPr lvl="1"/>
            <a:r>
              <a:rPr lang="en-US" dirty="0" smtClean="0">
                <a:hlinkClick r:id="rId3"/>
              </a:rPr>
              <a:t>http://www.conabip.gob.ar/faq/digibepe</a:t>
            </a:r>
            <a:endParaRPr lang="en-US" dirty="0" smtClean="0"/>
          </a:p>
        </p:txBody>
      </p:sp>
    </p:spTree>
    <p:extLst>
      <p:ext uri="{BB962C8B-B14F-4D97-AF65-F5344CB8AC3E}">
        <p14:creationId xmlns:p14="http://schemas.microsoft.com/office/powerpoint/2010/main" val="3651907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Evergreen</a:t>
            </a:r>
            <a:endParaRPr lang="en-US" dirty="0"/>
          </a:p>
        </p:txBody>
      </p:sp>
      <p:sp>
        <p:nvSpPr>
          <p:cNvPr id="3" name="Content Placeholder 2"/>
          <p:cNvSpPr>
            <a:spLocks noGrp="1"/>
          </p:cNvSpPr>
          <p:nvPr>
            <p:ph sz="quarter" idx="1"/>
          </p:nvPr>
        </p:nvSpPr>
        <p:spPr/>
        <p:txBody>
          <a:bodyPr/>
          <a:lstStyle/>
          <a:p>
            <a:r>
              <a:rPr lang="en-US" dirty="0" smtClean="0"/>
              <a:t>Open source ILS originally developed for PINES consortium in Georgia</a:t>
            </a:r>
          </a:p>
          <a:p>
            <a:r>
              <a:rPr lang="en-US" dirty="0" smtClean="0"/>
              <a:t>Optimized for large consortia comprised of small</a:t>
            </a:r>
            <a:r>
              <a:rPr lang="en-US" baseline="0" dirty="0" smtClean="0"/>
              <a:t> to mid-sized public libraries</a:t>
            </a:r>
          </a:p>
          <a:p>
            <a:r>
              <a:rPr lang="en-US" baseline="0" dirty="0" smtClean="0"/>
              <a:t>Mostly implemented within United States and Canada</a:t>
            </a:r>
          </a:p>
          <a:p>
            <a:endParaRPr lang="en-US" dirty="0"/>
          </a:p>
        </p:txBody>
      </p:sp>
    </p:spTree>
    <p:extLst>
      <p:ext uri="{BB962C8B-B14F-4D97-AF65-F5344CB8AC3E}">
        <p14:creationId xmlns:p14="http://schemas.microsoft.com/office/powerpoint/2010/main" val="1016928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12775" y="228600"/>
            <a:ext cx="8153400" cy="990600"/>
          </a:xfrm>
        </p:spPr>
        <p:txBody>
          <a:bodyPr/>
          <a:lstStyle/>
          <a:p>
            <a:r>
              <a:rPr lang="es-AR" dirty="0" smtClean="0"/>
              <a:t>Evergreen</a:t>
            </a:r>
          </a:p>
        </p:txBody>
      </p:sp>
      <p:sp>
        <p:nvSpPr>
          <p:cNvPr id="3" name="Content Placeholder 2"/>
          <p:cNvSpPr>
            <a:spLocks noGrp="1"/>
          </p:cNvSpPr>
          <p:nvPr>
            <p:ph sz="quarter" idx="1"/>
          </p:nvPr>
        </p:nvSpPr>
        <p:spPr>
          <a:xfrm>
            <a:off x="612775" y="1600200"/>
            <a:ext cx="8153400" cy="4495800"/>
          </a:xfrm>
        </p:spPr>
        <p:txBody>
          <a:bodyPr>
            <a:normAutofit fontScale="92500" lnSpcReduction="10000"/>
          </a:bodyPr>
          <a:lstStyle/>
          <a:p>
            <a:pPr marL="320040" indent="-320040" fontAlgn="auto">
              <a:spcAft>
                <a:spcPts val="0"/>
              </a:spcAft>
              <a:buFont typeface="Wingdings"/>
              <a:buChar char=""/>
              <a:defRPr/>
            </a:pPr>
            <a:r>
              <a:rPr lang="es-AR" dirty="0" smtClean="0"/>
              <a:t>SIGB de código abierto desarrollado por el Sistema de Bibliotecas Públicas de Georgia en los Estados Unidos</a:t>
            </a:r>
          </a:p>
          <a:p>
            <a:pPr marL="320040" indent="-320040" fontAlgn="auto">
              <a:spcAft>
                <a:spcPts val="0"/>
              </a:spcAft>
              <a:buFont typeface="Wingdings"/>
              <a:buChar char=""/>
              <a:defRPr/>
            </a:pPr>
            <a:r>
              <a:rPr lang="es-AR" dirty="0" smtClean="0"/>
              <a:t>Apoyado y desarrollado por una empresa llamada Equinox </a:t>
            </a:r>
          </a:p>
          <a:p>
            <a:pPr marL="320040" indent="-320040" fontAlgn="auto">
              <a:spcAft>
                <a:spcPts val="0"/>
              </a:spcAft>
              <a:buFont typeface="Wingdings"/>
              <a:buChar char=""/>
              <a:defRPr/>
            </a:pPr>
            <a:r>
              <a:rPr lang="es-AR" dirty="0" smtClean="0"/>
              <a:t>Software originalmente diseñado para grandes consorcios </a:t>
            </a:r>
            <a:r>
              <a:rPr lang="en-US" dirty="0" smtClean="0"/>
              <a:t>compose de </a:t>
            </a:r>
            <a:r>
              <a:rPr lang="es-AR" dirty="0" smtClean="0"/>
              <a:t>pequeñas bibliotecas</a:t>
            </a:r>
          </a:p>
          <a:p>
            <a:pPr marL="320040" indent="-320040" fontAlgn="auto">
              <a:spcAft>
                <a:spcPts val="0"/>
              </a:spcAft>
              <a:buFont typeface="Wingdings"/>
              <a:buChar char=""/>
              <a:defRPr/>
            </a:pPr>
            <a:r>
              <a:rPr lang="es-AR" dirty="0" smtClean="0"/>
              <a:t>Se utiliza principalmente en los Estados Unidos y Canadá. </a:t>
            </a:r>
            <a:endParaRPr lang="es-AR" dirty="0"/>
          </a:p>
          <a:p>
            <a:pPr marL="320040" indent="-320040" fontAlgn="auto">
              <a:spcAft>
                <a:spcPts val="0"/>
              </a:spcAft>
              <a:buFont typeface="Wingdings"/>
              <a:buChar char=""/>
              <a:defRPr/>
            </a:pPr>
            <a:r>
              <a:rPr lang="es-ES" dirty="0"/>
              <a:t>No implementaciones en de América Latina</a:t>
            </a:r>
            <a:endParaRPr lang="es-AR" dirty="0" smtClean="0"/>
          </a:p>
          <a:p>
            <a:pPr marL="320040" indent="-320040" fontAlgn="auto">
              <a:spcAft>
                <a:spcPts val="0"/>
              </a:spcAft>
              <a:buFont typeface="Wingdings"/>
              <a:buChar char=""/>
              <a:defRPr/>
            </a:pPr>
            <a:r>
              <a:rPr lang="en-US" dirty="0" err="1" smtClean="0"/>
              <a:t>Ver</a:t>
            </a:r>
            <a:r>
              <a:rPr lang="en-US" dirty="0" smtClean="0"/>
              <a:t>: </a:t>
            </a:r>
            <a:r>
              <a:rPr lang="en-US" dirty="0" smtClean="0">
                <a:hlinkClick r:id="rId2"/>
              </a:rPr>
              <a:t>http://www.open-ils.org</a:t>
            </a:r>
            <a:r>
              <a:rPr lang="en-US" dirty="0" smtClean="0">
                <a:hlinkClick r:id="rId2"/>
              </a:rPr>
              <a:t>/</a:t>
            </a:r>
            <a:endParaRPr lang="en-US" dirty="0" smtClean="0"/>
          </a:p>
        </p:txBody>
      </p:sp>
      <p:pic>
        <p:nvPicPr>
          <p:cNvPr id="58371" name="Picture 2"/>
          <p:cNvPicPr>
            <a:picLocks noChangeAspect="1" noChangeArrowheads="1"/>
          </p:cNvPicPr>
          <p:nvPr/>
        </p:nvPicPr>
        <p:blipFill>
          <a:blip r:embed="rId3"/>
          <a:srcRect/>
          <a:stretch>
            <a:fillRect/>
          </a:stretch>
        </p:blipFill>
        <p:spPr bwMode="auto">
          <a:xfrm>
            <a:off x="4800600" y="5947064"/>
            <a:ext cx="4343400" cy="876300"/>
          </a:xfrm>
          <a:prstGeom prst="rect">
            <a:avLst/>
          </a:prstGeom>
          <a:noFill/>
          <a:ln w="9525">
            <a:noFill/>
            <a:miter lim="800000"/>
            <a:headEnd/>
            <a:tailEnd/>
          </a:ln>
        </p:spPr>
      </p:pic>
    </p:spTree>
    <p:extLst>
      <p:ext uri="{BB962C8B-B14F-4D97-AF65-F5344CB8AC3E}">
        <p14:creationId xmlns:p14="http://schemas.microsoft.com/office/powerpoint/2010/main" val="832040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Evergreen Worldwide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0991"/>
            <a:ext cx="9067800" cy="541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4294967295"/>
          </p:nvPr>
        </p:nvSpPr>
        <p:spPr/>
        <p:txBody>
          <a:bodyPr/>
          <a:lstStyle/>
          <a:p>
            <a:pPr lvl="0"/>
            <a:endParaRPr lang="en-US" smtClean="0"/>
          </a:p>
        </p:txBody>
      </p:sp>
    </p:spTree>
    <p:extLst>
      <p:ext uri="{BB962C8B-B14F-4D97-AF65-F5344CB8AC3E}">
        <p14:creationId xmlns:p14="http://schemas.microsoft.com/office/powerpoint/2010/main" val="27816328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ABCD</a:t>
            </a:r>
            <a:endParaRPr lang="en-US" dirty="0"/>
          </a:p>
        </p:txBody>
      </p:sp>
      <p:sp>
        <p:nvSpPr>
          <p:cNvPr id="3" name="Text Placeholder 2"/>
          <p:cNvSpPr>
            <a:spLocks noGrp="1"/>
          </p:cNvSpPr>
          <p:nvPr>
            <p:ph type="body" idx="4294967295"/>
          </p:nvPr>
        </p:nvSpPr>
        <p:spPr/>
        <p:txBody>
          <a:bodyPr/>
          <a:lstStyle/>
          <a:p>
            <a:r>
              <a:rPr kumimoji="0" lang="es-ES" sz="2900" b="0" i="0" kern="1200" dirty="0" smtClean="0">
                <a:solidFill>
                  <a:schemeClr val="tx1"/>
                </a:solidFill>
                <a:effectLst/>
                <a:latin typeface="+mn-lt"/>
                <a:ea typeface="+mn-ea"/>
                <a:cs typeface="+mn-cs"/>
              </a:rPr>
              <a:t>Automatización de Bibliotecas y Centros de Documentación</a:t>
            </a:r>
          </a:p>
          <a:p>
            <a:r>
              <a:rPr lang="es-ES" dirty="0" smtClean="0"/>
              <a:t>CDS/ISIS </a:t>
            </a:r>
            <a:r>
              <a:rPr lang="es-ES" dirty="0" err="1" smtClean="0"/>
              <a:t>used</a:t>
            </a:r>
            <a:r>
              <a:rPr lang="es-ES" dirty="0" smtClean="0"/>
              <a:t> </a:t>
            </a:r>
            <a:r>
              <a:rPr lang="es-ES" dirty="0" err="1" smtClean="0"/>
              <a:t>extensively</a:t>
            </a:r>
            <a:r>
              <a:rPr lang="es-ES" dirty="0" smtClean="0"/>
              <a:t> in </a:t>
            </a:r>
            <a:r>
              <a:rPr lang="es-ES" dirty="0" err="1" smtClean="0"/>
              <a:t>developing</a:t>
            </a:r>
            <a:r>
              <a:rPr lang="es-ES" dirty="0" smtClean="0"/>
              <a:t> </a:t>
            </a:r>
            <a:r>
              <a:rPr lang="es-ES" dirty="0" err="1" smtClean="0"/>
              <a:t>nations</a:t>
            </a:r>
            <a:endParaRPr lang="es-ES" dirty="0" smtClean="0"/>
          </a:p>
          <a:p>
            <a:r>
              <a:rPr kumimoji="0" lang="es-ES" sz="2900" b="0" i="0" kern="1200" dirty="0" smtClean="0">
                <a:solidFill>
                  <a:schemeClr val="tx1"/>
                </a:solidFill>
                <a:effectLst/>
                <a:latin typeface="+mn-lt"/>
                <a:ea typeface="+mn-ea"/>
                <a:cs typeface="+mn-cs"/>
              </a:rPr>
              <a:t>CDS/ISIS: </a:t>
            </a:r>
            <a:r>
              <a:rPr kumimoji="0" lang="es-ES" sz="2900" b="0" i="0" kern="1200" dirty="0" err="1" smtClean="0">
                <a:solidFill>
                  <a:schemeClr val="tx1"/>
                </a:solidFill>
                <a:effectLst/>
                <a:latin typeface="+mn-lt"/>
                <a:ea typeface="+mn-ea"/>
                <a:cs typeface="+mn-cs"/>
              </a:rPr>
              <a:t>freeware</a:t>
            </a:r>
            <a:r>
              <a:rPr kumimoji="0" lang="es-ES" sz="2900" b="0" i="0" kern="1200" dirty="0" smtClean="0">
                <a:solidFill>
                  <a:schemeClr val="tx1"/>
                </a:solidFill>
                <a:effectLst/>
                <a:latin typeface="+mn-lt"/>
                <a:ea typeface="+mn-ea"/>
                <a:cs typeface="+mn-cs"/>
              </a:rPr>
              <a:t> </a:t>
            </a:r>
            <a:r>
              <a:rPr kumimoji="0" lang="es-ES" sz="2900" b="0" i="0" kern="1200" dirty="0" err="1" smtClean="0">
                <a:solidFill>
                  <a:schemeClr val="tx1"/>
                </a:solidFill>
                <a:effectLst/>
                <a:latin typeface="+mn-lt"/>
                <a:ea typeface="+mn-ea"/>
                <a:cs typeface="+mn-cs"/>
              </a:rPr>
              <a:t>initially</a:t>
            </a:r>
            <a:r>
              <a:rPr kumimoji="0" lang="es-ES" sz="2900" b="0" i="0" kern="1200" dirty="0" smtClean="0">
                <a:solidFill>
                  <a:schemeClr val="tx1"/>
                </a:solidFill>
                <a:effectLst/>
                <a:latin typeface="+mn-lt"/>
                <a:ea typeface="+mn-ea"/>
                <a:cs typeface="+mn-cs"/>
              </a:rPr>
              <a:t> </a:t>
            </a:r>
            <a:r>
              <a:rPr kumimoji="0" lang="es-ES" sz="2900" b="0" i="0" kern="1200" dirty="0" err="1" smtClean="0">
                <a:solidFill>
                  <a:schemeClr val="tx1"/>
                </a:solidFill>
                <a:effectLst/>
                <a:latin typeface="+mn-lt"/>
                <a:ea typeface="+mn-ea"/>
                <a:cs typeface="+mn-cs"/>
              </a:rPr>
              <a:t>developed</a:t>
            </a:r>
            <a:r>
              <a:rPr kumimoji="0" lang="es-ES" sz="2900" b="0" i="0" kern="1200" dirty="0" smtClean="0">
                <a:solidFill>
                  <a:schemeClr val="tx1"/>
                </a:solidFill>
                <a:effectLst/>
                <a:latin typeface="+mn-lt"/>
                <a:ea typeface="+mn-ea"/>
                <a:cs typeface="+mn-cs"/>
              </a:rPr>
              <a:t> </a:t>
            </a:r>
            <a:r>
              <a:rPr kumimoji="0" lang="es-ES" sz="2900" b="0" i="0" kern="1200" dirty="0" err="1" smtClean="0">
                <a:solidFill>
                  <a:schemeClr val="tx1"/>
                </a:solidFill>
                <a:effectLst/>
                <a:latin typeface="+mn-lt"/>
                <a:ea typeface="+mn-ea"/>
                <a:cs typeface="+mn-cs"/>
              </a:rPr>
              <a:t>by</a:t>
            </a:r>
            <a:r>
              <a:rPr kumimoji="0" lang="es-ES" sz="2900" b="0" i="0" kern="1200" dirty="0" smtClean="0">
                <a:solidFill>
                  <a:schemeClr val="tx1"/>
                </a:solidFill>
                <a:effectLst/>
                <a:latin typeface="+mn-lt"/>
                <a:ea typeface="+mn-ea"/>
                <a:cs typeface="+mn-cs"/>
              </a:rPr>
              <a:t> UNESCO</a:t>
            </a:r>
          </a:p>
          <a:p>
            <a:r>
              <a:rPr lang="es-ES" dirty="0" smtClean="0"/>
              <a:t>Development led </a:t>
            </a:r>
            <a:r>
              <a:rPr lang="es-ES" dirty="0" err="1" smtClean="0"/>
              <a:t>by</a:t>
            </a:r>
            <a:r>
              <a:rPr lang="es-ES" dirty="0" smtClean="0"/>
              <a:t> BIRME in </a:t>
            </a:r>
            <a:r>
              <a:rPr lang="es-ES" dirty="0" err="1" smtClean="0"/>
              <a:t>Brazil</a:t>
            </a:r>
            <a:endParaRPr lang="es-ES" dirty="0" smtClean="0"/>
          </a:p>
          <a:p>
            <a:r>
              <a:rPr lang="es-ES" dirty="0"/>
              <a:t>ABCD: New </a:t>
            </a:r>
            <a:r>
              <a:rPr lang="es-ES" dirty="0" err="1"/>
              <a:t>application</a:t>
            </a:r>
            <a:r>
              <a:rPr lang="es-ES" dirty="0"/>
              <a:t> </a:t>
            </a:r>
            <a:r>
              <a:rPr lang="es-ES" dirty="0" err="1"/>
              <a:t>based</a:t>
            </a:r>
            <a:r>
              <a:rPr lang="es-ES" dirty="0"/>
              <a:t> </a:t>
            </a:r>
            <a:r>
              <a:rPr lang="es-ES" dirty="0" err="1"/>
              <a:t>on</a:t>
            </a:r>
            <a:r>
              <a:rPr lang="es-ES" dirty="0"/>
              <a:t> CDS/ISIS </a:t>
            </a:r>
            <a:r>
              <a:rPr lang="es-ES" dirty="0" err="1"/>
              <a:t>tools</a:t>
            </a:r>
            <a:endParaRPr lang="es-ES" dirty="0"/>
          </a:p>
          <a:p>
            <a:r>
              <a:rPr kumimoji="0" lang="es-ES" sz="2900" b="0" i="0" kern="1200" dirty="0" smtClean="0">
                <a:solidFill>
                  <a:schemeClr val="tx1"/>
                </a:solidFill>
                <a:effectLst/>
                <a:latin typeface="+mn-lt"/>
                <a:ea typeface="+mn-ea"/>
                <a:cs typeface="+mn-cs"/>
              </a:rPr>
              <a:t>ABCD </a:t>
            </a:r>
            <a:r>
              <a:rPr kumimoji="0" lang="es-ES" sz="2900" b="0" i="0" kern="1200" dirty="0" err="1" smtClean="0">
                <a:solidFill>
                  <a:schemeClr val="tx1"/>
                </a:solidFill>
                <a:effectLst/>
                <a:latin typeface="+mn-lt"/>
                <a:ea typeface="+mn-ea"/>
                <a:cs typeface="+mn-cs"/>
              </a:rPr>
              <a:t>developed</a:t>
            </a:r>
            <a:r>
              <a:rPr kumimoji="0" lang="es-ES" sz="2900" b="0" i="0" kern="1200" dirty="0" smtClean="0">
                <a:solidFill>
                  <a:schemeClr val="tx1"/>
                </a:solidFill>
                <a:effectLst/>
                <a:latin typeface="+mn-lt"/>
                <a:ea typeface="+mn-ea"/>
                <a:cs typeface="+mn-cs"/>
              </a:rPr>
              <a:t> as </a:t>
            </a:r>
            <a:r>
              <a:rPr kumimoji="0" lang="es-ES" sz="2900" b="0" i="0" kern="1200" dirty="0" err="1" smtClean="0">
                <a:solidFill>
                  <a:schemeClr val="tx1"/>
                </a:solidFill>
                <a:effectLst/>
                <a:latin typeface="+mn-lt"/>
                <a:ea typeface="+mn-ea"/>
                <a:cs typeface="+mn-cs"/>
              </a:rPr>
              <a:t>an</a:t>
            </a:r>
            <a:r>
              <a:rPr kumimoji="0" lang="es-ES" sz="2900" b="0" i="0" kern="1200" dirty="0" smtClean="0">
                <a:solidFill>
                  <a:schemeClr val="tx1"/>
                </a:solidFill>
                <a:effectLst/>
                <a:latin typeface="+mn-lt"/>
                <a:ea typeface="+mn-ea"/>
                <a:cs typeface="+mn-cs"/>
              </a:rPr>
              <a:t> open </a:t>
            </a:r>
            <a:r>
              <a:rPr kumimoji="0" lang="es-ES" sz="2900" b="0" i="0" kern="1200" dirty="0" err="1" smtClean="0">
                <a:solidFill>
                  <a:schemeClr val="tx1"/>
                </a:solidFill>
                <a:effectLst/>
                <a:latin typeface="+mn-lt"/>
                <a:ea typeface="+mn-ea"/>
                <a:cs typeface="+mn-cs"/>
              </a:rPr>
              <a:t>source</a:t>
            </a:r>
            <a:r>
              <a:rPr kumimoji="0" lang="es-ES" sz="2900" b="0" i="0" kern="1200" dirty="0" smtClean="0">
                <a:solidFill>
                  <a:schemeClr val="tx1"/>
                </a:solidFill>
                <a:effectLst/>
                <a:latin typeface="+mn-lt"/>
                <a:ea typeface="+mn-ea"/>
                <a:cs typeface="+mn-cs"/>
              </a:rPr>
              <a:t> </a:t>
            </a:r>
            <a:r>
              <a:rPr kumimoji="0" lang="es-ES" sz="2900" b="0" i="0" kern="1200" dirty="0" err="1" smtClean="0">
                <a:solidFill>
                  <a:schemeClr val="tx1"/>
                </a:solidFill>
                <a:effectLst/>
                <a:latin typeface="+mn-lt"/>
                <a:ea typeface="+mn-ea"/>
                <a:cs typeface="+mn-cs"/>
              </a:rPr>
              <a:t>integrated</a:t>
            </a:r>
            <a:r>
              <a:rPr kumimoji="0" lang="es-ES" sz="2900" b="0" i="0" kern="1200" dirty="0" smtClean="0">
                <a:solidFill>
                  <a:schemeClr val="tx1"/>
                </a:solidFill>
                <a:effectLst/>
                <a:latin typeface="+mn-lt"/>
                <a:ea typeface="+mn-ea"/>
                <a:cs typeface="+mn-cs"/>
              </a:rPr>
              <a:t> library </a:t>
            </a:r>
            <a:r>
              <a:rPr kumimoji="0" lang="es-ES" sz="2900" b="0" i="0" kern="1200" dirty="0" err="1" smtClean="0">
                <a:solidFill>
                  <a:schemeClr val="tx1"/>
                </a:solidFill>
                <a:effectLst/>
                <a:latin typeface="+mn-lt"/>
                <a:ea typeface="+mn-ea"/>
                <a:cs typeface="+mn-cs"/>
              </a:rPr>
              <a:t>system</a:t>
            </a:r>
            <a:r>
              <a:rPr kumimoji="0" lang="es-ES" sz="2900" b="0" i="0" kern="1200" dirty="0" smtClean="0">
                <a:solidFill>
                  <a:schemeClr val="tx1"/>
                </a:solidFill>
                <a:effectLst/>
                <a:latin typeface="+mn-lt"/>
                <a:ea typeface="+mn-ea"/>
                <a:cs typeface="+mn-cs"/>
              </a:rPr>
              <a:t>.</a:t>
            </a:r>
          </a:p>
        </p:txBody>
      </p:sp>
    </p:spTree>
    <p:extLst>
      <p:ext uri="{BB962C8B-B14F-4D97-AF65-F5344CB8AC3E}">
        <p14:creationId xmlns:p14="http://schemas.microsoft.com/office/powerpoint/2010/main" val="34269785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Discovery</a:t>
            </a:r>
            <a:endParaRPr lang="en-US" dirty="0"/>
          </a:p>
        </p:txBody>
      </p:sp>
      <p:sp>
        <p:nvSpPr>
          <p:cNvPr id="3" name="Text Placeholder 2"/>
          <p:cNvSpPr>
            <a:spLocks noGrp="1"/>
          </p:cNvSpPr>
          <p:nvPr>
            <p:ph type="body" idx="4294967295"/>
          </p:nvPr>
        </p:nvSpPr>
        <p:spPr/>
        <p:txBody>
          <a:bodyPr/>
          <a:lstStyle/>
          <a:p>
            <a:r>
              <a:rPr lang="en-US" dirty="0" smtClean="0"/>
              <a:t>VuFind</a:t>
            </a:r>
          </a:p>
          <a:p>
            <a:pPr lvl="1"/>
            <a:r>
              <a:rPr lang="en-US" dirty="0" smtClean="0"/>
              <a:t>Originally</a:t>
            </a:r>
            <a:r>
              <a:rPr lang="en-US" baseline="0" dirty="0" smtClean="0"/>
              <a:t> developed at Villanova University</a:t>
            </a:r>
          </a:p>
          <a:p>
            <a:pPr lvl="1"/>
            <a:r>
              <a:rPr lang="en-US" baseline="0" dirty="0" smtClean="0"/>
              <a:t>Widely used by public and academic libraries</a:t>
            </a:r>
          </a:p>
          <a:p>
            <a:pPr lvl="1"/>
            <a:r>
              <a:rPr lang="en-US" baseline="0" dirty="0" err="1" smtClean="0"/>
              <a:t>Pika</a:t>
            </a:r>
            <a:r>
              <a:rPr lang="en-US" baseline="0" dirty="0" smtClean="0"/>
              <a:t> variant with e-book lending integration</a:t>
            </a:r>
          </a:p>
          <a:p>
            <a:pPr lvl="1"/>
            <a:r>
              <a:rPr lang="en-US" baseline="0" dirty="0" smtClean="0"/>
              <a:t>SOLR indexing; PHP programming framework</a:t>
            </a:r>
            <a:endParaRPr lang="en-US" dirty="0" smtClean="0"/>
          </a:p>
          <a:p>
            <a:r>
              <a:rPr lang="en-US" dirty="0" smtClean="0"/>
              <a:t>Blacklight</a:t>
            </a:r>
          </a:p>
          <a:p>
            <a:pPr lvl="1"/>
            <a:r>
              <a:rPr lang="en-US" dirty="0" smtClean="0"/>
              <a:t>Aligned</a:t>
            </a:r>
            <a:r>
              <a:rPr lang="en-US" baseline="0" dirty="0" smtClean="0"/>
              <a:t> with Project Hydra</a:t>
            </a:r>
          </a:p>
          <a:p>
            <a:pPr lvl="1"/>
            <a:r>
              <a:rPr lang="en-US" baseline="0" dirty="0" smtClean="0"/>
              <a:t>Used by large Academic libraries</a:t>
            </a:r>
          </a:p>
          <a:p>
            <a:pPr lvl="1"/>
            <a:r>
              <a:rPr lang="en-US" baseline="0" dirty="0" smtClean="0"/>
              <a:t>SOLR indexing; Ruby on Rails framework</a:t>
            </a:r>
            <a:endParaRPr lang="en-US" dirty="0" smtClean="0"/>
          </a:p>
        </p:txBody>
      </p:sp>
    </p:spTree>
    <p:extLst>
      <p:ext uri="{BB962C8B-B14F-4D97-AF65-F5344CB8AC3E}">
        <p14:creationId xmlns:p14="http://schemas.microsoft.com/office/powerpoint/2010/main" val="32114132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PMB (</a:t>
            </a:r>
            <a:r>
              <a:rPr kumimoji="0" lang="en-US" sz="4400" b="0" i="0" kern="1200" dirty="0" err="1" smtClean="0">
                <a:solidFill>
                  <a:schemeClr val="tx2"/>
                </a:solidFill>
                <a:effectLst/>
                <a:latin typeface="+mj-lt"/>
                <a:ea typeface="+mj-ea"/>
                <a:cs typeface="+mj-cs"/>
              </a:rPr>
              <a:t>PhpMyBibli</a:t>
            </a:r>
            <a:r>
              <a:rPr lang="en-US" dirty="0" smtClean="0"/>
              <a:t>)</a:t>
            </a:r>
            <a:endParaRPr lang="en-US" dirty="0"/>
          </a:p>
        </p:txBody>
      </p:sp>
      <p:sp>
        <p:nvSpPr>
          <p:cNvPr id="3" name="Content Placeholder 2"/>
          <p:cNvSpPr>
            <a:spLocks noGrp="1"/>
          </p:cNvSpPr>
          <p:nvPr>
            <p:ph sz="quarter" idx="1"/>
          </p:nvPr>
        </p:nvSpPr>
        <p:spPr/>
        <p:txBody>
          <a:bodyPr/>
          <a:lstStyle/>
          <a:p>
            <a:r>
              <a:rPr lang="en-US" dirty="0" smtClean="0"/>
              <a:t>Originally developed in 2002 in France</a:t>
            </a:r>
          </a:p>
          <a:p>
            <a:r>
              <a:rPr lang="en-US" dirty="0" smtClean="0"/>
              <a:t>Used by many small to</a:t>
            </a:r>
            <a:r>
              <a:rPr lang="en-US" baseline="0" dirty="0" smtClean="0"/>
              <a:t> mid-sized libraries</a:t>
            </a:r>
          </a:p>
          <a:p>
            <a:r>
              <a:rPr lang="en-US" baseline="0" dirty="0" smtClean="0"/>
              <a:t>Some use in Latin </a:t>
            </a:r>
            <a:r>
              <a:rPr lang="en-US" baseline="0" dirty="0" err="1" smtClean="0"/>
              <a:t>Amarica</a:t>
            </a:r>
            <a:endParaRPr lang="en-US" dirty="0" smtClean="0"/>
          </a:p>
          <a:p>
            <a:endParaRPr lang="en-US" dirty="0"/>
          </a:p>
        </p:txBody>
      </p:sp>
    </p:spTree>
    <p:extLst>
      <p:ext uri="{BB962C8B-B14F-4D97-AF65-F5344CB8AC3E}">
        <p14:creationId xmlns:p14="http://schemas.microsoft.com/office/powerpoint/2010/main" val="2796382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FOLIO</a:t>
            </a:r>
            <a:r>
              <a:rPr lang="en-US" baseline="0" dirty="0" smtClean="0"/>
              <a:t> open source Project</a:t>
            </a:r>
            <a:endParaRPr lang="en-US" dirty="0"/>
          </a:p>
        </p:txBody>
      </p:sp>
      <p:sp>
        <p:nvSpPr>
          <p:cNvPr id="3" name="Content Placeholder 2"/>
          <p:cNvSpPr>
            <a:spLocks noGrp="1"/>
          </p:cNvSpPr>
          <p:nvPr>
            <p:ph sz="quarter" idx="1"/>
          </p:nvPr>
        </p:nvSpPr>
        <p:spPr/>
        <p:txBody>
          <a:bodyPr/>
          <a:lstStyle/>
          <a:p>
            <a:pPr lvl="0"/>
            <a:r>
              <a:rPr lang="en-US" b="1" dirty="0" smtClean="0"/>
              <a:t>F</a:t>
            </a:r>
            <a:r>
              <a:rPr lang="en-US" dirty="0" smtClean="0"/>
              <a:t>uture </a:t>
            </a:r>
            <a:r>
              <a:rPr lang="en-US" b="1" dirty="0" smtClean="0"/>
              <a:t>o</a:t>
            </a:r>
            <a:r>
              <a:rPr lang="en-US" dirty="0" smtClean="0"/>
              <a:t>f the </a:t>
            </a:r>
            <a:r>
              <a:rPr lang="en-US" b="1" dirty="0" smtClean="0"/>
              <a:t>L</a:t>
            </a:r>
            <a:r>
              <a:rPr lang="en-US" dirty="0" smtClean="0"/>
              <a:t>ibrary </a:t>
            </a:r>
            <a:r>
              <a:rPr lang="en-US" b="1" dirty="0" smtClean="0"/>
              <a:t>i</a:t>
            </a:r>
            <a:r>
              <a:rPr lang="en-US" dirty="0" smtClean="0"/>
              <a:t>s </a:t>
            </a:r>
            <a:r>
              <a:rPr lang="en-US" b="1" dirty="0" smtClean="0"/>
              <a:t>O</a:t>
            </a:r>
            <a:r>
              <a:rPr lang="en-US" dirty="0" smtClean="0"/>
              <a:t>pen</a:t>
            </a:r>
          </a:p>
          <a:p>
            <a:r>
              <a:rPr lang="en-US" dirty="0" smtClean="0"/>
              <a:t>Sponsored</a:t>
            </a:r>
            <a:r>
              <a:rPr lang="en-US" baseline="0" dirty="0" smtClean="0"/>
              <a:t> by EBSCO</a:t>
            </a:r>
          </a:p>
          <a:p>
            <a:pPr lvl="1"/>
            <a:r>
              <a:rPr lang="en-US" dirty="0" smtClean="0"/>
              <a:t>Major source of funding</a:t>
            </a:r>
          </a:p>
          <a:p>
            <a:pPr lvl="1"/>
            <a:r>
              <a:rPr lang="en-US" dirty="0" smtClean="0"/>
              <a:t>Technology leadership</a:t>
            </a:r>
          </a:p>
          <a:p>
            <a:pPr lvl="1"/>
            <a:r>
              <a:rPr lang="en-US" dirty="0" smtClean="0"/>
              <a:t>Initial development by Index Data</a:t>
            </a:r>
          </a:p>
          <a:p>
            <a:pPr lvl="1"/>
            <a:r>
              <a:rPr lang="en-US" dirty="0" smtClean="0"/>
              <a:t>Anticipation</a:t>
            </a:r>
            <a:r>
              <a:rPr lang="en-US" baseline="0" dirty="0" smtClean="0"/>
              <a:t> of community-based development</a:t>
            </a:r>
          </a:p>
          <a:p>
            <a:pPr lvl="1"/>
            <a:r>
              <a:rPr lang="en-US" baseline="0" dirty="0" smtClean="0"/>
              <a:t>Lightweight </a:t>
            </a:r>
            <a:r>
              <a:rPr lang="en-US" baseline="0" dirty="0" err="1" smtClean="0"/>
              <a:t>microservices</a:t>
            </a:r>
            <a:r>
              <a:rPr lang="en-US" baseline="0" dirty="0" smtClean="0"/>
              <a:t> oriented platform</a:t>
            </a:r>
          </a:p>
          <a:p>
            <a:pPr lvl="1"/>
            <a:r>
              <a:rPr lang="en-US" baseline="0" dirty="0" smtClean="0"/>
              <a:t>Modular functional design with pluggable apps</a:t>
            </a:r>
          </a:p>
        </p:txBody>
      </p:sp>
    </p:spTree>
    <p:extLst>
      <p:ext uri="{BB962C8B-B14F-4D97-AF65-F5344CB8AC3E}">
        <p14:creationId xmlns:p14="http://schemas.microsoft.com/office/powerpoint/2010/main" val="24960392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FOLIO (Future of the library is Open)</a:t>
            </a:r>
            <a:endParaRPr lang="en-US" dirty="0"/>
          </a:p>
        </p:txBody>
      </p:sp>
      <p:sp>
        <p:nvSpPr>
          <p:cNvPr id="3" name="Content Placeholder 2"/>
          <p:cNvSpPr>
            <a:spLocks noGrp="1"/>
          </p:cNvSpPr>
          <p:nvPr>
            <p:ph sz="quarter" idx="1"/>
          </p:nvPr>
        </p:nvSpPr>
        <p:spPr/>
        <p:txBody>
          <a:bodyPr/>
          <a:lstStyle/>
          <a:p>
            <a:pPr marL="320040" indent="-320040"/>
            <a:r>
              <a:rPr lang="en-US" dirty="0" smtClean="0"/>
              <a:t>New open source library services platform sponsored by EBSCO </a:t>
            </a:r>
          </a:p>
          <a:p>
            <a:pPr marL="320040" indent="-320040"/>
            <a:r>
              <a:rPr lang="en-US" dirty="0" smtClean="0"/>
              <a:t>Early</a:t>
            </a:r>
            <a:r>
              <a:rPr lang="en-US" baseline="0" dirty="0" smtClean="0"/>
              <a:t> in development phase; developer’s framework expected to be available in October 2016</a:t>
            </a:r>
          </a:p>
          <a:p>
            <a:pPr marL="320040" indent="-320040"/>
            <a:r>
              <a:rPr lang="en-US" baseline="0" dirty="0" smtClean="0"/>
              <a:t>Taps into community created via Kuali OLE</a:t>
            </a:r>
          </a:p>
        </p:txBody>
      </p:sp>
    </p:spTree>
    <p:extLst>
      <p:ext uri="{BB962C8B-B14F-4D97-AF65-F5344CB8AC3E}">
        <p14:creationId xmlns:p14="http://schemas.microsoft.com/office/powerpoint/2010/main" val="16361955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Kuali OLE</a:t>
            </a:r>
            <a:endParaRPr lang="en-US" dirty="0"/>
          </a:p>
        </p:txBody>
      </p:sp>
      <p:sp>
        <p:nvSpPr>
          <p:cNvPr id="3" name="Content Placeholder 2"/>
          <p:cNvSpPr>
            <a:spLocks noGrp="1"/>
          </p:cNvSpPr>
          <p:nvPr>
            <p:ph sz="quarter" idx="1"/>
          </p:nvPr>
        </p:nvSpPr>
        <p:spPr/>
        <p:txBody>
          <a:bodyPr/>
          <a:lstStyle/>
          <a:p>
            <a:r>
              <a:rPr lang="en-US" dirty="0" smtClean="0"/>
              <a:t>No</a:t>
            </a:r>
            <a:r>
              <a:rPr lang="en-US" baseline="0" dirty="0" smtClean="0"/>
              <a:t> longer an active project</a:t>
            </a:r>
          </a:p>
          <a:p>
            <a:r>
              <a:rPr lang="en-US" baseline="0" dirty="0" smtClean="0"/>
              <a:t>Maintenance development of current releases (mostly print)</a:t>
            </a:r>
          </a:p>
          <a:p>
            <a:r>
              <a:rPr lang="en-US" dirty="0" smtClean="0"/>
              <a:t>3</a:t>
            </a:r>
            <a:r>
              <a:rPr lang="en-US" baseline="0" dirty="0" smtClean="0"/>
              <a:t> implementations: University of Chicago, Lehigh University, SOAS</a:t>
            </a:r>
          </a:p>
          <a:p>
            <a:r>
              <a:rPr lang="en-US" baseline="0" dirty="0" smtClean="0"/>
              <a:t>Multiple rounds of funding from Andrew W. Mellon Foundation</a:t>
            </a:r>
          </a:p>
          <a:p>
            <a:r>
              <a:rPr lang="en-US" baseline="0" dirty="0" smtClean="0"/>
              <a:t>Open Library Environment community now involved with FOLIO</a:t>
            </a:r>
            <a:endParaRPr lang="en-US" dirty="0"/>
          </a:p>
        </p:txBody>
      </p:sp>
    </p:spTree>
    <p:extLst>
      <p:ext uri="{BB962C8B-B14F-4D97-AF65-F5344CB8AC3E}">
        <p14:creationId xmlns:p14="http://schemas.microsoft.com/office/powerpoint/2010/main" val="338182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Systems Report 2016</a:t>
            </a:r>
            <a:endParaRPr lang="en-US" dirty="0"/>
          </a:p>
        </p:txBody>
      </p:sp>
      <p:sp>
        <p:nvSpPr>
          <p:cNvPr id="3" name="Content Placeholder 2"/>
          <p:cNvSpPr>
            <a:spLocks noGrp="1"/>
          </p:cNvSpPr>
          <p:nvPr>
            <p:ph sz="quarter" idx="1"/>
          </p:nvPr>
        </p:nvSpPr>
        <p:spPr/>
        <p:txBody>
          <a:bodyPr/>
          <a:lstStyle/>
          <a:p>
            <a:pPr marL="0" indent="0">
              <a:buNone/>
            </a:pPr>
            <a:r>
              <a:rPr lang="en-US" dirty="0" smtClean="0"/>
              <a:t>“Power Plays”</a:t>
            </a:r>
          </a:p>
        </p:txBody>
      </p:sp>
      <p:sp>
        <p:nvSpPr>
          <p:cNvPr id="4" name="TextBox 3"/>
          <p:cNvSpPr txBox="1"/>
          <p:nvPr/>
        </p:nvSpPr>
        <p:spPr>
          <a:xfrm>
            <a:off x="304800" y="6370804"/>
            <a:ext cx="8938473" cy="400110"/>
          </a:xfrm>
          <a:prstGeom prst="rect">
            <a:avLst/>
          </a:prstGeom>
          <a:noFill/>
        </p:spPr>
        <p:txBody>
          <a:bodyPr wrap="none" rtlCol="0">
            <a:spAutoFit/>
          </a:bodyPr>
          <a:lstStyle/>
          <a:p>
            <a:r>
              <a:rPr lang="en-US" sz="2000" b="1" u="dotted" dirty="0">
                <a:solidFill>
                  <a:srgbClr val="0070C0"/>
                </a:solidFill>
              </a:rPr>
              <a:t>https://americanlibrariesmagazine.org/2016/05/02/library-systems-report-2016</a:t>
            </a:r>
            <a:r>
              <a:rPr lang="en-US" sz="2000" b="1" u="dotted" dirty="0" smtClean="0">
                <a:solidFill>
                  <a:srgbClr val="0070C0"/>
                </a:solidFill>
              </a:rPr>
              <a:t>/</a:t>
            </a:r>
            <a:endParaRPr lang="en-US" sz="2000" b="1" u="dotted"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15254"/>
            <a:ext cx="6457950" cy="415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3222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VuFind</a:t>
            </a:r>
            <a:endParaRPr lang="en-US" dirty="0"/>
          </a:p>
        </p:txBody>
      </p:sp>
      <p:sp>
        <p:nvSpPr>
          <p:cNvPr id="3" name="Content Placeholder 2"/>
          <p:cNvSpPr>
            <a:spLocks noGrp="1"/>
          </p:cNvSpPr>
          <p:nvPr>
            <p:ph sz="quarter" idx="1"/>
          </p:nvPr>
        </p:nvSpPr>
        <p:spPr/>
        <p:txBody>
          <a:bodyPr/>
          <a:lstStyle/>
          <a:p>
            <a:r>
              <a:rPr lang="en-US" dirty="0" smtClean="0"/>
              <a:t>Open source discovery</a:t>
            </a:r>
            <a:r>
              <a:rPr lang="en-US" baseline="0" dirty="0" smtClean="0"/>
              <a:t> interface</a:t>
            </a:r>
          </a:p>
          <a:p>
            <a:r>
              <a:rPr lang="en-US" baseline="0" dirty="0" smtClean="0"/>
              <a:t>Based on Apache SOLR with PHP programming framework</a:t>
            </a:r>
          </a:p>
          <a:p>
            <a:r>
              <a:rPr lang="en-US" baseline="0" dirty="0" smtClean="0"/>
              <a:t>Relevancy-based retrieval, faceted navigation</a:t>
            </a:r>
          </a:p>
          <a:p>
            <a:r>
              <a:rPr lang="en-US" baseline="0" dirty="0" smtClean="0"/>
              <a:t>Widespread implementations globally</a:t>
            </a:r>
          </a:p>
          <a:p>
            <a:r>
              <a:rPr lang="en-US" baseline="0" dirty="0" smtClean="0"/>
              <a:t>Several variants and customizations</a:t>
            </a:r>
          </a:p>
        </p:txBody>
      </p:sp>
    </p:spTree>
    <p:extLst>
      <p:ext uri="{BB962C8B-B14F-4D97-AF65-F5344CB8AC3E}">
        <p14:creationId xmlns:p14="http://schemas.microsoft.com/office/powerpoint/2010/main" val="1037425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Blacklight</a:t>
            </a:r>
            <a:endParaRPr lang="en-US" dirty="0"/>
          </a:p>
        </p:txBody>
      </p:sp>
      <p:sp>
        <p:nvSpPr>
          <p:cNvPr id="3" name="Content Placeholder 2"/>
          <p:cNvSpPr>
            <a:spLocks noGrp="1"/>
          </p:cNvSpPr>
          <p:nvPr>
            <p:ph sz="quarter" idx="1"/>
          </p:nvPr>
        </p:nvSpPr>
        <p:spPr/>
        <p:txBody>
          <a:bodyPr/>
          <a:lstStyle/>
          <a:p>
            <a:r>
              <a:rPr lang="en-US" dirty="0" smtClean="0"/>
              <a:t>Open</a:t>
            </a:r>
            <a:r>
              <a:rPr lang="en-US" baseline="0" dirty="0" smtClean="0"/>
              <a:t> source  discovery interface</a:t>
            </a:r>
          </a:p>
          <a:p>
            <a:r>
              <a:rPr lang="en-US" baseline="0" dirty="0" smtClean="0"/>
              <a:t>Based on Apache SOLR and Ruby on Rails programming framework</a:t>
            </a:r>
          </a:p>
          <a:p>
            <a:r>
              <a:rPr lang="en-US" baseline="0" dirty="0" smtClean="0"/>
              <a:t>Relevancy based retrieval, faceted navigation</a:t>
            </a:r>
          </a:p>
          <a:p>
            <a:r>
              <a:rPr lang="en-US" baseline="0" dirty="0" smtClean="0"/>
              <a:t>Allied with Project Hydra</a:t>
            </a:r>
          </a:p>
          <a:p>
            <a:r>
              <a:rPr lang="en-US" baseline="0" dirty="0" smtClean="0"/>
              <a:t>More tightly-knit development community</a:t>
            </a:r>
            <a:endParaRPr lang="en-US" dirty="0"/>
          </a:p>
        </p:txBody>
      </p:sp>
    </p:spTree>
    <p:extLst>
      <p:ext uri="{BB962C8B-B14F-4D97-AF65-F5344CB8AC3E}">
        <p14:creationId xmlns:p14="http://schemas.microsoft.com/office/powerpoint/2010/main" val="26709215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Conclusions</a:t>
            </a:r>
            <a:endParaRPr lang="en-US" dirty="0"/>
          </a:p>
        </p:txBody>
      </p:sp>
      <p:sp>
        <p:nvSpPr>
          <p:cNvPr id="3" name="Content Placeholder 2"/>
          <p:cNvSpPr>
            <a:spLocks noGrp="1"/>
          </p:cNvSpPr>
          <p:nvPr>
            <p:ph sz="quarter" idx="1"/>
          </p:nvPr>
        </p:nvSpPr>
        <p:spPr/>
        <p:txBody>
          <a:bodyPr/>
          <a:lstStyle/>
          <a:p>
            <a:pPr lvl="0"/>
            <a:r>
              <a:rPr lang="en-US" dirty="0" smtClean="0"/>
              <a:t>Narrowing Budgets drive need for Strategic Tech</a:t>
            </a:r>
          </a:p>
          <a:p>
            <a:pPr lvl="0"/>
            <a:r>
              <a:rPr lang="en-US" dirty="0" smtClean="0"/>
              <a:t>Industry consolidation has narrowed Product</a:t>
            </a:r>
            <a:r>
              <a:rPr lang="en-US" baseline="0" dirty="0" smtClean="0"/>
              <a:t> Options</a:t>
            </a:r>
          </a:p>
          <a:p>
            <a:pPr lvl="0"/>
            <a:r>
              <a:rPr lang="en-US" dirty="0" smtClean="0"/>
              <a:t>Remain</a:t>
            </a:r>
            <a:r>
              <a:rPr lang="en-US" baseline="0" dirty="0" smtClean="0"/>
              <a:t>ing options increasingly powerful</a:t>
            </a:r>
          </a:p>
          <a:p>
            <a:pPr lvl="0"/>
            <a:r>
              <a:rPr lang="en-US" dirty="0" smtClean="0"/>
              <a:t>Targeted</a:t>
            </a:r>
            <a:r>
              <a:rPr lang="en-US" baseline="0" dirty="0" smtClean="0"/>
              <a:t> Innovation: Libraries must focus on technology services with the most customer impact</a:t>
            </a:r>
            <a:endParaRPr lang="en-US" dirty="0"/>
          </a:p>
        </p:txBody>
      </p:sp>
    </p:spTree>
    <p:extLst>
      <p:ext uri="{BB962C8B-B14F-4D97-AF65-F5344CB8AC3E}">
        <p14:creationId xmlns:p14="http://schemas.microsoft.com/office/powerpoint/2010/main" val="29434435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and opportunities for Latin America</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Selective</a:t>
            </a:r>
            <a:r>
              <a:rPr lang="en-US" baseline="0" dirty="0" smtClean="0"/>
              <a:t> adoption of global trends</a:t>
            </a:r>
            <a:endParaRPr lang="en-US" dirty="0" smtClean="0"/>
          </a:p>
          <a:p>
            <a:r>
              <a:rPr lang="en-US" dirty="0" smtClean="0"/>
              <a:t>Some opportunities to acquire services</a:t>
            </a:r>
            <a:r>
              <a:rPr lang="en-US" baseline="0" dirty="0" smtClean="0"/>
              <a:t> from global providers</a:t>
            </a:r>
          </a:p>
          <a:p>
            <a:r>
              <a:rPr lang="en-US" dirty="0" smtClean="0"/>
              <a:t>Spirit</a:t>
            </a:r>
            <a:r>
              <a:rPr lang="en-US" baseline="0" dirty="0" smtClean="0"/>
              <a:t> of technical proficiency and innovation</a:t>
            </a:r>
          </a:p>
          <a:p>
            <a:r>
              <a:rPr lang="en-US" baseline="0" dirty="0" smtClean="0"/>
              <a:t>Exercise APIs of commercial systems</a:t>
            </a:r>
          </a:p>
          <a:p>
            <a:r>
              <a:rPr lang="en-US" baseline="0" dirty="0" smtClean="0"/>
              <a:t>Adopt open source solutions and participate in their development communities</a:t>
            </a:r>
          </a:p>
          <a:p>
            <a:r>
              <a:rPr lang="en-US" baseline="0" dirty="0" smtClean="0"/>
              <a:t>Create technical infrastructure to support unique character of libraries in Chile and Latin America</a:t>
            </a:r>
          </a:p>
          <a:p>
            <a:endParaRPr lang="en-US" dirty="0"/>
          </a:p>
        </p:txBody>
      </p:sp>
    </p:spTree>
    <p:extLst>
      <p:ext uri="{BB962C8B-B14F-4D97-AF65-F5344CB8AC3E}">
        <p14:creationId xmlns:p14="http://schemas.microsoft.com/office/powerpoint/2010/main" val="1817859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noProof="0" dirty="0" smtClean="0"/>
              <a:t>Questions</a:t>
            </a:r>
            <a:r>
              <a:rPr lang="en-US" baseline="0" noProof="0" dirty="0" smtClean="0"/>
              <a:t> and discussion</a:t>
            </a:r>
            <a:endParaRPr lang="en-US" noProof="0" dirty="0"/>
          </a:p>
        </p:txBody>
      </p:sp>
    </p:spTree>
    <p:extLst>
      <p:ext uri="{BB962C8B-B14F-4D97-AF65-F5344CB8AC3E}">
        <p14:creationId xmlns:p14="http://schemas.microsoft.com/office/powerpoint/2010/main" val="942375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Plays</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a:t>The transitions seen in 2015 were not lateral changes of ownership among investors but </a:t>
            </a:r>
            <a:r>
              <a:rPr lang="en-US" b="1" dirty="0"/>
              <a:t>strategic acquisitions that concentrated power among a smaller number of much larger companies and reassembled product portfolios. </a:t>
            </a:r>
            <a:r>
              <a:rPr lang="en-US" dirty="0"/>
              <a:t>Libraries may resist consolidation, but this could enable the development of technology products and services that are less fragmented and better able to support libraries as they provide access to increasingly complex collections.</a:t>
            </a:r>
          </a:p>
        </p:txBody>
      </p:sp>
    </p:spTree>
    <p:extLst>
      <p:ext uri="{BB962C8B-B14F-4D97-AF65-F5344CB8AC3E}">
        <p14:creationId xmlns:p14="http://schemas.microsoft.com/office/powerpoint/2010/main" val="217395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Perceptions Report</a:t>
            </a:r>
            <a:endParaRPr lang="en-US" dirty="0"/>
          </a:p>
        </p:txBody>
      </p:sp>
      <p:sp>
        <p:nvSpPr>
          <p:cNvPr id="3" name="Content Placeholder 2"/>
          <p:cNvSpPr>
            <a:spLocks noGrp="1"/>
          </p:cNvSpPr>
          <p:nvPr>
            <p:ph sz="quarter" idx="1"/>
          </p:nvPr>
        </p:nvSpPr>
        <p:spPr/>
        <p:txBody>
          <a:bodyPr>
            <a:normAutofit fontScale="92500" lnSpcReduction="20000"/>
          </a:bodyPr>
          <a:lstStyle/>
          <a:p>
            <a:pPr marL="320040" marR="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kern="1200" dirty="0" smtClean="0">
                <a:solidFill>
                  <a:schemeClr val="tx1"/>
                </a:solidFill>
                <a:effectLst/>
                <a:latin typeface="+mn-lt"/>
                <a:ea typeface="+mn-ea"/>
                <a:cs typeface="+mn-cs"/>
              </a:rPr>
              <a:t>http://librarytechnology.org/perceptions/2015/</a:t>
            </a:r>
            <a:endParaRPr lang="en-US" sz="2900" dirty="0" smtClean="0">
              <a:effectLst/>
            </a:endParaRPr>
          </a:p>
          <a:p>
            <a:r>
              <a:rPr lang="en-US" dirty="0" smtClean="0"/>
              <a:t>Based on a series of annual survey</a:t>
            </a:r>
            <a:r>
              <a:rPr lang="en-US" baseline="0" dirty="0" smtClean="0"/>
              <a:t>s addressed to libraries</a:t>
            </a:r>
          </a:p>
          <a:p>
            <a:r>
              <a:rPr lang="en-US" baseline="0" dirty="0" smtClean="0"/>
              <a:t>Probes levels of satisfaction with their automation systems</a:t>
            </a:r>
          </a:p>
          <a:p>
            <a:r>
              <a:rPr lang="en-US" dirty="0" smtClean="0"/>
              <a:t>3,453</a:t>
            </a:r>
            <a:r>
              <a:rPr lang="en-US" baseline="0" dirty="0" smtClean="0"/>
              <a:t> responses to 2015 survey</a:t>
            </a:r>
          </a:p>
          <a:p>
            <a:r>
              <a:rPr lang="en-US" baseline="0" dirty="0" smtClean="0"/>
              <a:t>1,050 narrative  comments</a:t>
            </a:r>
          </a:p>
          <a:p>
            <a:r>
              <a:rPr lang="en-US" baseline="0" dirty="0" smtClean="0"/>
              <a:t>Conducted since 2007: view trends over time</a:t>
            </a:r>
          </a:p>
          <a:p>
            <a:r>
              <a:rPr lang="en-US" dirty="0" smtClean="0"/>
              <a:t>Data collected Nov-Dec,</a:t>
            </a:r>
            <a:r>
              <a:rPr lang="en-US" baseline="0" dirty="0" smtClean="0"/>
              <a:t> published early the following year</a:t>
            </a:r>
          </a:p>
          <a:p>
            <a:r>
              <a:rPr lang="en-US" baseline="0" dirty="0" smtClean="0"/>
              <a:t>Linked to entries in libraries.org</a:t>
            </a:r>
            <a:endParaRPr lang="en-US" dirty="0"/>
          </a:p>
        </p:txBody>
      </p:sp>
    </p:spTree>
    <p:extLst>
      <p:ext uri="{BB962C8B-B14F-4D97-AF65-F5344CB8AC3E}">
        <p14:creationId xmlns:p14="http://schemas.microsoft.com/office/powerpoint/2010/main" val="378599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3" name="Content Placeholder 2"/>
          <p:cNvSpPr>
            <a:spLocks noGrp="1"/>
          </p:cNvSpPr>
          <p:nvPr>
            <p:ph sz="quarter" idx="1"/>
          </p:nvPr>
        </p:nvSpPr>
        <p:spPr/>
        <p:txBody>
          <a:bodyPr/>
          <a:lstStyle/>
          <a:p>
            <a:r>
              <a:rPr lang="en-US" dirty="0" smtClean="0"/>
              <a:t>Increasing divergence among library types regarding requirements</a:t>
            </a:r>
            <a:r>
              <a:rPr lang="en-US" baseline="0" dirty="0" smtClean="0"/>
              <a:t> for supporting technical infrastructure: Academic, Public, National, School, Special</a:t>
            </a:r>
          </a:p>
          <a:p>
            <a:r>
              <a:rPr lang="en-US" baseline="0" dirty="0" smtClean="0"/>
              <a:t>Approaches to library service vary according to international region</a:t>
            </a:r>
          </a:p>
          <a:p>
            <a:r>
              <a:rPr lang="en-US" baseline="0" dirty="0" smtClean="0"/>
              <a:t>Broad range of economic capacity or support across countries and regions and even within some countries. (especially United States)</a:t>
            </a:r>
          </a:p>
        </p:txBody>
      </p:sp>
    </p:spTree>
    <p:extLst>
      <p:ext uri="{BB962C8B-B14F-4D97-AF65-F5344CB8AC3E}">
        <p14:creationId xmlns:p14="http://schemas.microsoft.com/office/powerpoint/2010/main" val="24355243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28723</TotalTime>
  <Words>2124</Words>
  <Application>Microsoft Office PowerPoint</Application>
  <PresentationFormat>On-screen Show (4:3)</PresentationFormat>
  <Paragraphs>403</Paragraphs>
  <Slides>64</Slides>
  <Notes>3</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Median</vt:lpstr>
      <vt:lpstr>Tecnológicas Estratégicas de las Bibliotecas</vt:lpstr>
      <vt:lpstr>Abstract</vt:lpstr>
      <vt:lpstr>Thanks</vt:lpstr>
      <vt:lpstr>Library Technology Guides</vt:lpstr>
      <vt:lpstr>Library Technology Industry Reports</vt:lpstr>
      <vt:lpstr>Library Systems Report 2016</vt:lpstr>
      <vt:lpstr>Power Plays</vt:lpstr>
      <vt:lpstr>International Perceptions Report</vt:lpstr>
      <vt:lpstr>Perspective</vt:lpstr>
      <vt:lpstr>Broad Industry Trends</vt:lpstr>
      <vt:lpstr>Transformation in Bibliographic Management</vt:lpstr>
      <vt:lpstr>RDA</vt:lpstr>
      <vt:lpstr>BIBFRAME</vt:lpstr>
      <vt:lpstr>Transformación de las tecnologías</vt:lpstr>
      <vt:lpstr>Tecnologías de la Computación en Nube  (Cloud Computing)</vt:lpstr>
      <vt:lpstr>Biblioteca de automatización en la nube</vt:lpstr>
      <vt:lpstr>Cambios en el escenario de automatización de bibliotecas</vt:lpstr>
      <vt:lpstr>Las tendencias en modelos de implementación de automatización</vt:lpstr>
      <vt:lpstr>SIGB de código abierto: Escenario Internacional</vt:lpstr>
      <vt:lpstr>Library software in Developing Nations</vt:lpstr>
      <vt:lpstr>Differences in Latin American Universities</vt:lpstr>
      <vt:lpstr>Latin American Industry Trends</vt:lpstr>
      <vt:lpstr>Academic Library Trends</vt:lpstr>
      <vt:lpstr>Operational trends in large Academic Libraries</vt:lpstr>
      <vt:lpstr>Academic library print collections</vt:lpstr>
      <vt:lpstr>Resource management technology</vt:lpstr>
      <vt:lpstr>Trends in Resource Sharing</vt:lpstr>
      <vt:lpstr>Shared Technology Infrastructure</vt:lpstr>
      <vt:lpstr>Shared infrastructure Projects</vt:lpstr>
      <vt:lpstr>Library Services Platforms</vt:lpstr>
      <vt:lpstr>Shift from: Integrated library systems</vt:lpstr>
      <vt:lpstr>Adoption trends</vt:lpstr>
      <vt:lpstr>Interoperability and Extensibility</vt:lpstr>
      <vt:lpstr>Express data and functionality externally</vt:lpstr>
      <vt:lpstr>The Evolution of Library Resource Discovery</vt:lpstr>
      <vt:lpstr>Index-based Discovery</vt:lpstr>
      <vt:lpstr>Major Discovery Products</vt:lpstr>
      <vt:lpstr>Challenge: More integrated approach to information and service delivery</vt:lpstr>
      <vt:lpstr>Online Catalog</vt:lpstr>
      <vt:lpstr>Web-scale Index-based Discovery</vt:lpstr>
      <vt:lpstr>Open source in Discovery</vt:lpstr>
      <vt:lpstr>Bento Box Discovery Model</vt:lpstr>
      <vt:lpstr>Open Source Library Technology</vt:lpstr>
      <vt:lpstr>Trends in Open Source</vt:lpstr>
      <vt:lpstr>Open source in Latin America</vt:lpstr>
      <vt:lpstr>ABCD</vt:lpstr>
      <vt:lpstr>Koha</vt:lpstr>
      <vt:lpstr>Koha</vt:lpstr>
      <vt:lpstr>Koha Worldwide</vt:lpstr>
      <vt:lpstr>National Projects to deploy Koha</vt:lpstr>
      <vt:lpstr>Evergreen</vt:lpstr>
      <vt:lpstr>Evergreen</vt:lpstr>
      <vt:lpstr>Evergreen Worldwide</vt:lpstr>
      <vt:lpstr>ABCD</vt:lpstr>
      <vt:lpstr>Open Source Discovery</vt:lpstr>
      <vt:lpstr>PMB (PhpMyBibli)</vt:lpstr>
      <vt:lpstr>FOLIO open source Project</vt:lpstr>
      <vt:lpstr>FOLIO (Future of the library is Open)</vt:lpstr>
      <vt:lpstr>Kuali OLE</vt:lpstr>
      <vt:lpstr>VuFind</vt:lpstr>
      <vt:lpstr>Blacklight</vt:lpstr>
      <vt:lpstr>Observations and Conclusions</vt:lpstr>
      <vt:lpstr>Challenges and opportunities for Latin America</vt:lpstr>
      <vt:lpstr>Questions and discussion</vt:lpstr>
    </vt:vector>
  </TitlesOfParts>
  <Company>librarytechnology.org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Breeding</dc:creator>
  <cp:lastModifiedBy>Marshall Breeding</cp:lastModifiedBy>
  <cp:revision>244</cp:revision>
  <dcterms:created xsi:type="dcterms:W3CDTF">2012-09-15T18:36:42Z</dcterms:created>
  <dcterms:modified xsi:type="dcterms:W3CDTF">2016-09-27T21:36:55Z</dcterms:modified>
</cp:coreProperties>
</file>